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7" r:id="rId2"/>
    <p:sldId id="292" r:id="rId3"/>
    <p:sldId id="298" r:id="rId4"/>
    <p:sldId id="321" r:id="rId5"/>
    <p:sldId id="339" r:id="rId6"/>
    <p:sldId id="285" r:id="rId7"/>
    <p:sldId id="333" r:id="rId8"/>
    <p:sldId id="338" r:id="rId9"/>
    <p:sldId id="334" r:id="rId10"/>
    <p:sldId id="341" r:id="rId11"/>
    <p:sldId id="340" r:id="rId12"/>
    <p:sldId id="276" r:id="rId13"/>
    <p:sldId id="34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309C4C"/>
    <a:srgbClr val="009900"/>
    <a:srgbClr val="BEE480"/>
    <a:srgbClr val="ABD58F"/>
    <a:srgbClr val="D3D98B"/>
    <a:srgbClr val="A3CE88"/>
    <a:srgbClr val="BEF0BC"/>
    <a:srgbClr val="7CE4AB"/>
    <a:srgbClr val="A1FC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81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8.wdp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microsoft.com/office/2007/relationships/hdphoto" Target="../media/hdphoto8.wdp"/><Relationship Id="rId1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F30457-26D2-461D-9541-441A1DB54EDF}" type="doc">
      <dgm:prSet loTypeId="urn:microsoft.com/office/officeart/2005/8/layout/pyramid2" loCatId="list" qsTypeId="urn:microsoft.com/office/officeart/2005/8/quickstyle/3d2#1" qsCatId="3D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AD2D37DF-5AAD-44C7-BA33-CA598156EA1D}">
      <dgm:prSet phldrT="[Текст]" custT="1"/>
      <dgm:spPr/>
      <dgm:t>
        <a:bodyPr/>
        <a:lstStyle/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обновление содержания и технологий психолого-педагогического сопровождения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младших школьников </a:t>
          </a:r>
        </a:p>
        <a:p>
          <a:pPr algn="ctr">
            <a:lnSpc>
              <a:spcPct val="90000"/>
            </a:lnSpc>
            <a:spcAft>
              <a:spcPts val="0"/>
            </a:spcAft>
          </a:pPr>
          <a:r>
            <a:rPr lang="ru-RU" sz="30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признаками одарённости</a:t>
          </a:r>
          <a:r>
            <a:rPr lang="ru-RU" sz="3300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gm:t>
    </dgm:pt>
    <dgm:pt modelId="{A377E203-8EDE-41B6-B414-3E1E11B3F585}" type="parTrans" cxnId="{90B10187-66D0-4C83-B869-BD7F1458E548}">
      <dgm:prSet/>
      <dgm:spPr/>
      <dgm:t>
        <a:bodyPr/>
        <a:lstStyle/>
        <a:p>
          <a:endParaRPr lang="ru-RU"/>
        </a:p>
      </dgm:t>
    </dgm:pt>
    <dgm:pt modelId="{82CC33B5-0504-4D5C-A29B-C2901CEBB8E6}" type="sibTrans" cxnId="{90B10187-66D0-4C83-B869-BD7F1458E548}">
      <dgm:prSet/>
      <dgm:spPr/>
      <dgm:t>
        <a:bodyPr/>
        <a:lstStyle/>
        <a:p>
          <a:endParaRPr lang="ru-RU"/>
        </a:p>
      </dgm:t>
    </dgm:pt>
    <dgm:pt modelId="{F68EDF10-2221-4E8B-A63C-A47CD475BEDF}" type="pres">
      <dgm:prSet presAssocID="{08F30457-26D2-461D-9541-441A1DB54EDF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81DF6808-6185-4892-A6A2-9EE838BF9590}" type="pres">
      <dgm:prSet presAssocID="{08F30457-26D2-461D-9541-441A1DB54EDF}" presName="pyramid" presStyleLbl="node1" presStyleIdx="0" presStyleCnt="1" custScaleX="104262" custScaleY="100000" custLinFactNeighborX="-9406" custLinFactNeighborY="11890"/>
      <dgm:spPr/>
    </dgm:pt>
    <dgm:pt modelId="{EA63359A-0E25-419A-9D0C-3C67D7A4868A}" type="pres">
      <dgm:prSet presAssocID="{08F30457-26D2-461D-9541-441A1DB54EDF}" presName="theList" presStyleCnt="0"/>
      <dgm:spPr/>
    </dgm:pt>
    <dgm:pt modelId="{627A53B6-D8F8-4D78-8358-D0B70FF0AAAA}" type="pres">
      <dgm:prSet presAssocID="{AD2D37DF-5AAD-44C7-BA33-CA598156EA1D}" presName="aNode" presStyleLbl="fgAcc1" presStyleIdx="0" presStyleCnt="1" custScaleX="195963" custScaleY="71711" custLinFactNeighborX="28238" custLinFactNeighborY="502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67B7C9-E876-4FB0-97F8-C5B46FAD69D7}" type="pres">
      <dgm:prSet presAssocID="{AD2D37DF-5AAD-44C7-BA33-CA598156EA1D}" presName="aSpace" presStyleCnt="0"/>
      <dgm:spPr/>
    </dgm:pt>
  </dgm:ptLst>
  <dgm:cxnLst>
    <dgm:cxn modelId="{90B10187-66D0-4C83-B869-BD7F1458E548}" srcId="{08F30457-26D2-461D-9541-441A1DB54EDF}" destId="{AD2D37DF-5AAD-44C7-BA33-CA598156EA1D}" srcOrd="0" destOrd="0" parTransId="{A377E203-8EDE-41B6-B414-3E1E11B3F585}" sibTransId="{82CC33B5-0504-4D5C-A29B-C2901CEBB8E6}"/>
    <dgm:cxn modelId="{5BAD8CF9-0245-435F-83E8-25E7AA1863E5}" type="presOf" srcId="{08F30457-26D2-461D-9541-441A1DB54EDF}" destId="{F68EDF10-2221-4E8B-A63C-A47CD475BEDF}" srcOrd="0" destOrd="0" presId="urn:microsoft.com/office/officeart/2005/8/layout/pyramid2"/>
    <dgm:cxn modelId="{2004974B-0482-46A4-B012-6A064B2A04C7}" type="presOf" srcId="{AD2D37DF-5AAD-44C7-BA33-CA598156EA1D}" destId="{627A53B6-D8F8-4D78-8358-D0B70FF0AAAA}" srcOrd="0" destOrd="0" presId="urn:microsoft.com/office/officeart/2005/8/layout/pyramid2"/>
    <dgm:cxn modelId="{9A309C01-5E00-4117-B37E-89C42A767101}" type="presParOf" srcId="{F68EDF10-2221-4E8B-A63C-A47CD475BEDF}" destId="{81DF6808-6185-4892-A6A2-9EE838BF9590}" srcOrd="0" destOrd="0" presId="urn:microsoft.com/office/officeart/2005/8/layout/pyramid2"/>
    <dgm:cxn modelId="{D7EFDBB4-3F15-4BDF-8DA3-319FAA7FFCFB}" type="presParOf" srcId="{F68EDF10-2221-4E8B-A63C-A47CD475BEDF}" destId="{EA63359A-0E25-419A-9D0C-3C67D7A4868A}" srcOrd="1" destOrd="0" presId="urn:microsoft.com/office/officeart/2005/8/layout/pyramid2"/>
    <dgm:cxn modelId="{DCA54AC4-7F0C-440A-9DC6-C4B156BFF524}" type="presParOf" srcId="{EA63359A-0E25-419A-9D0C-3C67D7A4868A}" destId="{627A53B6-D8F8-4D78-8358-D0B70FF0AAAA}" srcOrd="0" destOrd="0" presId="urn:microsoft.com/office/officeart/2005/8/layout/pyramid2"/>
    <dgm:cxn modelId="{6DA46CA5-1171-4892-95C0-52A04399091C}" type="presParOf" srcId="{EA63359A-0E25-419A-9D0C-3C67D7A4868A}" destId="{C467B7C9-E876-4FB0-97F8-C5B46FAD69D7}" srcOrd="1" destOrd="0" presId="urn:microsoft.com/office/officeart/2005/8/layout/pyramid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BAB7352-E891-4EED-AAA3-D3CEA354A62D}" type="doc">
      <dgm:prSet loTypeId="urn:microsoft.com/office/officeart/2008/layout/VerticalCurvedList" loCatId="list" qsTypeId="urn:microsoft.com/office/officeart/2005/8/quickstyle/simple3" qsCatId="simple" csTypeId="urn:microsoft.com/office/officeart/2005/8/colors/accent1_3" csCatId="accent1" phldr="1"/>
      <dgm:spPr/>
    </dgm:pt>
    <dgm:pt modelId="{F89AB543-65C3-4D17-893C-8402F3B9FE14}">
      <dgm:prSet phldrT="[Текст]" custT="1"/>
      <dgm:spPr/>
      <dgm:t>
        <a:bodyPr/>
        <a:lstStyle/>
        <a:p>
          <a:pPr marL="177800" indent="0" algn="l">
            <a:spcAft>
              <a:spcPts val="0"/>
            </a:spcAft>
          </a:pPr>
          <a:r>
            <a: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Научно-методические основы психолого-педагогического сопровождения</a:t>
          </a:r>
        </a:p>
      </dgm:t>
    </dgm:pt>
    <dgm:pt modelId="{CDDAD563-8DE8-4BDD-9D1C-F38D717233ED}" type="parTrans" cxnId="{F2E645BF-44D8-4467-BD68-D92639BC3DD9}">
      <dgm:prSet/>
      <dgm:spPr/>
      <dgm:t>
        <a:bodyPr/>
        <a:lstStyle/>
        <a:p>
          <a:endParaRPr lang="ru-RU"/>
        </a:p>
      </dgm:t>
    </dgm:pt>
    <dgm:pt modelId="{1B744F15-0450-417B-9D79-6BB9A12E0A73}" type="sibTrans" cxnId="{F2E645BF-44D8-4467-BD68-D92639BC3DD9}">
      <dgm:prSet/>
      <dgm:spPr/>
      <dgm:t>
        <a:bodyPr/>
        <a:lstStyle/>
        <a:p>
          <a:endParaRPr lang="ru-RU"/>
        </a:p>
      </dgm:t>
    </dgm:pt>
    <dgm:pt modelId="{E709C85C-C08C-4B63-B784-5F21ED101E06}">
      <dgm:prSet phldrT="[Текст]" custT="1"/>
      <dgm:spPr/>
      <dgm:t>
        <a:bodyPr/>
        <a:lstStyle/>
        <a:p>
          <a:pPr marL="177800" indent="0" algn="l">
            <a:spcAft>
              <a:spcPts val="0"/>
            </a:spcAft>
          </a:pPr>
          <a:r>
            <a: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 работы </a:t>
          </a:r>
        </a:p>
        <a:p>
          <a:pPr marL="177800" indent="0" algn="l">
            <a:spcAft>
              <a:spcPts val="0"/>
            </a:spcAft>
          </a:pPr>
          <a:r>
            <a: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педагога-психолога с детьми </a:t>
          </a:r>
        </a:p>
        <a:p>
          <a:pPr marL="177800" indent="0" algn="l">
            <a:spcAft>
              <a:spcPts val="0"/>
            </a:spcAft>
          </a:pPr>
          <a:r>
            <a: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признаками одарённости </a:t>
          </a:r>
        </a:p>
      </dgm:t>
    </dgm:pt>
    <dgm:pt modelId="{DC809118-12A6-4FFE-A32D-808456693E67}" type="parTrans" cxnId="{8A463F67-9BD5-4028-AC9D-A80E5DDA1D73}">
      <dgm:prSet/>
      <dgm:spPr/>
      <dgm:t>
        <a:bodyPr/>
        <a:lstStyle/>
        <a:p>
          <a:endParaRPr lang="ru-RU"/>
        </a:p>
      </dgm:t>
    </dgm:pt>
    <dgm:pt modelId="{5D7B3363-AC49-40B3-8C82-1C14105B93FC}" type="sibTrans" cxnId="{8A463F67-9BD5-4028-AC9D-A80E5DDA1D73}">
      <dgm:prSet/>
      <dgm:spPr/>
      <dgm:t>
        <a:bodyPr/>
        <a:lstStyle/>
        <a:p>
          <a:endParaRPr lang="ru-RU"/>
        </a:p>
      </dgm:t>
    </dgm:pt>
    <dgm:pt modelId="{7B11EAC4-3478-4A12-AB55-320659E9A086}">
      <dgm:prSet phldrT="[Текст]" custT="1"/>
      <dgm:spPr/>
      <dgm:t>
        <a:bodyPr/>
        <a:lstStyle/>
        <a:p>
          <a:pPr marL="177800" indent="0" algn="l">
            <a:spcAft>
              <a:spcPts val="0"/>
            </a:spcAft>
          </a:pPr>
          <a:r>
            <a: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и педагогическое сопровождение детей </a:t>
          </a:r>
        </a:p>
        <a:p>
          <a:pPr marL="177800" indent="0" algn="l">
            <a:spcAft>
              <a:spcPts val="0"/>
            </a:spcAft>
          </a:pPr>
          <a:r>
            <a:rPr lang="ru-RU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одарённостью</a:t>
          </a:r>
        </a:p>
      </dgm:t>
    </dgm:pt>
    <dgm:pt modelId="{AAECD6C7-198C-49DB-B633-BF24A8E4EB73}" type="parTrans" cxnId="{8BEF27A9-F838-4828-B037-CDD86DE9FC94}">
      <dgm:prSet/>
      <dgm:spPr/>
      <dgm:t>
        <a:bodyPr/>
        <a:lstStyle/>
        <a:p>
          <a:endParaRPr lang="ru-RU"/>
        </a:p>
      </dgm:t>
    </dgm:pt>
    <dgm:pt modelId="{2FDFD6FC-4109-47F7-96F2-3CF5FAF0DD9C}" type="sibTrans" cxnId="{8BEF27A9-F838-4828-B037-CDD86DE9FC94}">
      <dgm:prSet/>
      <dgm:spPr/>
      <dgm:t>
        <a:bodyPr/>
        <a:lstStyle/>
        <a:p>
          <a:endParaRPr lang="ru-RU"/>
        </a:p>
      </dgm:t>
    </dgm:pt>
    <dgm:pt modelId="{F7B76D7C-11EA-4AC6-9DB5-E22D62274714}" type="pres">
      <dgm:prSet presAssocID="{DBAB7352-E891-4EED-AAA3-D3CEA354A62D}" presName="Name0" presStyleCnt="0">
        <dgm:presLayoutVars>
          <dgm:chMax val="7"/>
          <dgm:chPref val="7"/>
          <dgm:dir/>
        </dgm:presLayoutVars>
      </dgm:prSet>
      <dgm:spPr/>
    </dgm:pt>
    <dgm:pt modelId="{151BCFEC-A50F-4AB8-8DC3-B6EC1A565879}" type="pres">
      <dgm:prSet presAssocID="{DBAB7352-E891-4EED-AAA3-D3CEA354A62D}" presName="Name1" presStyleCnt="0"/>
      <dgm:spPr/>
    </dgm:pt>
    <dgm:pt modelId="{7A92D860-1B46-46D8-B754-5924BF7BE69B}" type="pres">
      <dgm:prSet presAssocID="{DBAB7352-E891-4EED-AAA3-D3CEA354A62D}" presName="cycle" presStyleCnt="0"/>
      <dgm:spPr/>
    </dgm:pt>
    <dgm:pt modelId="{EDC0E792-6052-4CC4-9BE5-0163B24AEA0D}" type="pres">
      <dgm:prSet presAssocID="{DBAB7352-E891-4EED-AAA3-D3CEA354A62D}" presName="srcNode" presStyleLbl="node1" presStyleIdx="0" presStyleCnt="3"/>
      <dgm:spPr/>
    </dgm:pt>
    <dgm:pt modelId="{48E864EB-D227-4397-80F9-0758FC349056}" type="pres">
      <dgm:prSet presAssocID="{DBAB7352-E891-4EED-AAA3-D3CEA354A62D}" presName="conn" presStyleLbl="parChTrans1D2" presStyleIdx="0" presStyleCnt="1"/>
      <dgm:spPr/>
      <dgm:t>
        <a:bodyPr/>
        <a:lstStyle/>
        <a:p>
          <a:endParaRPr lang="ru-RU"/>
        </a:p>
      </dgm:t>
    </dgm:pt>
    <dgm:pt modelId="{D0D049F1-5B4C-4167-8F0F-9AF14795BDD9}" type="pres">
      <dgm:prSet presAssocID="{DBAB7352-E891-4EED-AAA3-D3CEA354A62D}" presName="extraNode" presStyleLbl="node1" presStyleIdx="0" presStyleCnt="3"/>
      <dgm:spPr/>
    </dgm:pt>
    <dgm:pt modelId="{2313299C-0DD2-48A7-9D9B-7C05E87C0EF5}" type="pres">
      <dgm:prSet presAssocID="{DBAB7352-E891-4EED-AAA3-D3CEA354A62D}" presName="dstNode" presStyleLbl="node1" presStyleIdx="0" presStyleCnt="3"/>
      <dgm:spPr/>
    </dgm:pt>
    <dgm:pt modelId="{600E1878-04AE-45F4-AA12-D8444AC17BE5}" type="pres">
      <dgm:prSet presAssocID="{F89AB543-65C3-4D17-893C-8402F3B9FE14}" presName="text_1" presStyleLbl="node1" presStyleIdx="0" presStyleCnt="3" custScaleY="136319" custLinFactNeighborX="369" custLinFactNeighborY="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009905-9ECD-40F6-8E1C-9B84A6B7E88E}" type="pres">
      <dgm:prSet presAssocID="{F89AB543-65C3-4D17-893C-8402F3B9FE14}" presName="accent_1" presStyleCnt="0"/>
      <dgm:spPr/>
    </dgm:pt>
    <dgm:pt modelId="{9FC6F311-51E4-4F0E-965C-815A4BB8B0B9}" type="pres">
      <dgm:prSet presAssocID="{F89AB543-65C3-4D17-893C-8402F3B9FE14}" presName="accentRepeatNode" presStyleLbl="solidFgAcc1" presStyleIdx="0" presStyleCnt="3"/>
      <dgm:spPr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  <dgm:pt modelId="{DBD98862-2A8C-40DC-BD0B-F6A717E8692D}" type="pres">
      <dgm:prSet presAssocID="{E709C85C-C08C-4B63-B784-5F21ED101E06}" presName="text_2" presStyleLbl="node1" presStyleIdx="1" presStyleCnt="3" custScaleX="101504" custScaleY="138120" custLinFactNeighborX="-1086" custLinFactNeighborY="18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6D7B8D-42B2-4298-8BDD-32B449EA17C8}" type="pres">
      <dgm:prSet presAssocID="{E709C85C-C08C-4B63-B784-5F21ED101E06}" presName="accent_2" presStyleCnt="0"/>
      <dgm:spPr/>
    </dgm:pt>
    <dgm:pt modelId="{FE1C2025-C313-457A-9C74-3CB0A840019F}" type="pres">
      <dgm:prSet presAssocID="{E709C85C-C08C-4B63-B784-5F21ED101E06}" presName="accentRepeatNode" presStyleLbl="solidFgAcc1" presStyleIdx="1" presStyleCnt="3" custLinFactNeighborX="-4396" custLinFactNeighborY="16483"/>
      <dgm:spPr>
        <a:blipFill rotWithShape="0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  <dgm:pt modelId="{484C4F96-CAF6-4838-8E16-5FCAC41894EB}" type="pres">
      <dgm:prSet presAssocID="{7B11EAC4-3478-4A12-AB55-320659E9A086}" presName="text_3" presStyleLbl="node1" presStyleIdx="2" presStyleCnt="3" custScaleY="114129" custLinFactNeighborX="-817" custLinFactNeighborY="207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7FA7E1-6279-4B48-816D-ADAED9108ECF}" type="pres">
      <dgm:prSet presAssocID="{7B11EAC4-3478-4A12-AB55-320659E9A086}" presName="accent_3" presStyleCnt="0"/>
      <dgm:spPr/>
    </dgm:pt>
    <dgm:pt modelId="{25DCF503-111B-470A-A229-422FCA4F8242}" type="pres">
      <dgm:prSet presAssocID="{7B11EAC4-3478-4A12-AB55-320659E9A086}" presName="accentRepeatNode" presStyleLbl="solidFgAcc1" presStyleIdx="2" presStyleCnt="3" custLinFactNeighborY="13187"/>
      <dgm:spPr>
        <a:blipFill rotWithShape="0">
          <a:blip xmlns:r="http://schemas.openxmlformats.org/officeDocument/2006/relationships" r:embed="rId4"/>
          <a:stretch>
            <a:fillRect/>
          </a:stretch>
        </a:blipFill>
        <a:ln w="38100">
          <a:solidFill>
            <a:schemeClr val="accent1"/>
          </a:solidFill>
        </a:ln>
        <a:scene3d>
          <a:camera prst="orthographicFront"/>
          <a:lightRig rig="threePt" dir="t"/>
        </a:scene3d>
        <a:sp3d>
          <a:bevelT w="114300" prst="artDeco"/>
        </a:sp3d>
      </dgm:spPr>
    </dgm:pt>
  </dgm:ptLst>
  <dgm:cxnLst>
    <dgm:cxn modelId="{E6C0CB40-3134-46E0-82E2-9558093385D0}" type="presOf" srcId="{7B11EAC4-3478-4A12-AB55-320659E9A086}" destId="{484C4F96-CAF6-4838-8E16-5FCAC41894EB}" srcOrd="0" destOrd="0" presId="urn:microsoft.com/office/officeart/2008/layout/VerticalCurvedList"/>
    <dgm:cxn modelId="{8A463F67-9BD5-4028-AC9D-A80E5DDA1D73}" srcId="{DBAB7352-E891-4EED-AAA3-D3CEA354A62D}" destId="{E709C85C-C08C-4B63-B784-5F21ED101E06}" srcOrd="1" destOrd="0" parTransId="{DC809118-12A6-4FFE-A32D-808456693E67}" sibTransId="{5D7B3363-AC49-40B3-8C82-1C14105B93FC}"/>
    <dgm:cxn modelId="{710B8417-16E9-4BF6-B932-DDAD4611EAE9}" type="presOf" srcId="{DBAB7352-E891-4EED-AAA3-D3CEA354A62D}" destId="{F7B76D7C-11EA-4AC6-9DB5-E22D62274714}" srcOrd="0" destOrd="0" presId="urn:microsoft.com/office/officeart/2008/layout/VerticalCurvedList"/>
    <dgm:cxn modelId="{350246E6-5AB9-4F5F-B678-BA79EB512561}" type="presOf" srcId="{E709C85C-C08C-4B63-B784-5F21ED101E06}" destId="{DBD98862-2A8C-40DC-BD0B-F6A717E8692D}" srcOrd="0" destOrd="0" presId="urn:microsoft.com/office/officeart/2008/layout/VerticalCurvedList"/>
    <dgm:cxn modelId="{8BEF27A9-F838-4828-B037-CDD86DE9FC94}" srcId="{DBAB7352-E891-4EED-AAA3-D3CEA354A62D}" destId="{7B11EAC4-3478-4A12-AB55-320659E9A086}" srcOrd="2" destOrd="0" parTransId="{AAECD6C7-198C-49DB-B633-BF24A8E4EB73}" sibTransId="{2FDFD6FC-4109-47F7-96F2-3CF5FAF0DD9C}"/>
    <dgm:cxn modelId="{74C5CD63-54D2-41DB-A031-08BB9E81EB77}" type="presOf" srcId="{1B744F15-0450-417B-9D79-6BB9A12E0A73}" destId="{48E864EB-D227-4397-80F9-0758FC349056}" srcOrd="0" destOrd="0" presId="urn:microsoft.com/office/officeart/2008/layout/VerticalCurvedList"/>
    <dgm:cxn modelId="{F2E645BF-44D8-4467-BD68-D92639BC3DD9}" srcId="{DBAB7352-E891-4EED-AAA3-D3CEA354A62D}" destId="{F89AB543-65C3-4D17-893C-8402F3B9FE14}" srcOrd="0" destOrd="0" parTransId="{CDDAD563-8DE8-4BDD-9D1C-F38D717233ED}" sibTransId="{1B744F15-0450-417B-9D79-6BB9A12E0A73}"/>
    <dgm:cxn modelId="{14CF148E-815D-4350-8B9F-196C73CD57F3}" type="presOf" srcId="{F89AB543-65C3-4D17-893C-8402F3B9FE14}" destId="{600E1878-04AE-45F4-AA12-D8444AC17BE5}" srcOrd="0" destOrd="0" presId="urn:microsoft.com/office/officeart/2008/layout/VerticalCurvedList"/>
    <dgm:cxn modelId="{42BE0D29-4CFA-44F7-9B28-A42BE91DFBB4}" type="presParOf" srcId="{F7B76D7C-11EA-4AC6-9DB5-E22D62274714}" destId="{151BCFEC-A50F-4AB8-8DC3-B6EC1A565879}" srcOrd="0" destOrd="0" presId="urn:microsoft.com/office/officeart/2008/layout/VerticalCurvedList"/>
    <dgm:cxn modelId="{EEC03E67-5E13-4028-99BE-A8F5BF7AEA2A}" type="presParOf" srcId="{151BCFEC-A50F-4AB8-8DC3-B6EC1A565879}" destId="{7A92D860-1B46-46D8-B754-5924BF7BE69B}" srcOrd="0" destOrd="0" presId="urn:microsoft.com/office/officeart/2008/layout/VerticalCurvedList"/>
    <dgm:cxn modelId="{C0AF85AE-0EA5-4DDD-8B8A-4586AD99B62B}" type="presParOf" srcId="{7A92D860-1B46-46D8-B754-5924BF7BE69B}" destId="{EDC0E792-6052-4CC4-9BE5-0163B24AEA0D}" srcOrd="0" destOrd="0" presId="urn:microsoft.com/office/officeart/2008/layout/VerticalCurvedList"/>
    <dgm:cxn modelId="{CC58ED26-8F0A-4A1C-B1CF-89A6CB750AD6}" type="presParOf" srcId="{7A92D860-1B46-46D8-B754-5924BF7BE69B}" destId="{48E864EB-D227-4397-80F9-0758FC349056}" srcOrd="1" destOrd="0" presId="urn:microsoft.com/office/officeart/2008/layout/VerticalCurvedList"/>
    <dgm:cxn modelId="{009F2250-D61F-4D63-A3D5-8255820313B1}" type="presParOf" srcId="{7A92D860-1B46-46D8-B754-5924BF7BE69B}" destId="{D0D049F1-5B4C-4167-8F0F-9AF14795BDD9}" srcOrd="2" destOrd="0" presId="urn:microsoft.com/office/officeart/2008/layout/VerticalCurvedList"/>
    <dgm:cxn modelId="{9697A57E-E6BA-436C-9F5E-801BDB9E2CC5}" type="presParOf" srcId="{7A92D860-1B46-46D8-B754-5924BF7BE69B}" destId="{2313299C-0DD2-48A7-9D9B-7C05E87C0EF5}" srcOrd="3" destOrd="0" presId="urn:microsoft.com/office/officeart/2008/layout/VerticalCurvedList"/>
    <dgm:cxn modelId="{2811435A-3FDD-4936-9BD1-7F4068BF10C1}" type="presParOf" srcId="{151BCFEC-A50F-4AB8-8DC3-B6EC1A565879}" destId="{600E1878-04AE-45F4-AA12-D8444AC17BE5}" srcOrd="1" destOrd="0" presId="urn:microsoft.com/office/officeart/2008/layout/VerticalCurvedList"/>
    <dgm:cxn modelId="{DCAD4AC6-D48D-4C33-87EF-1A59184D9D72}" type="presParOf" srcId="{151BCFEC-A50F-4AB8-8DC3-B6EC1A565879}" destId="{59009905-9ECD-40F6-8E1C-9B84A6B7E88E}" srcOrd="2" destOrd="0" presId="urn:microsoft.com/office/officeart/2008/layout/VerticalCurvedList"/>
    <dgm:cxn modelId="{62ED59A6-749D-457B-A2B4-5963C23AC564}" type="presParOf" srcId="{59009905-9ECD-40F6-8E1C-9B84A6B7E88E}" destId="{9FC6F311-51E4-4F0E-965C-815A4BB8B0B9}" srcOrd="0" destOrd="0" presId="urn:microsoft.com/office/officeart/2008/layout/VerticalCurvedList"/>
    <dgm:cxn modelId="{F18EB775-E59C-430B-B127-C88CE807D0A5}" type="presParOf" srcId="{151BCFEC-A50F-4AB8-8DC3-B6EC1A565879}" destId="{DBD98862-2A8C-40DC-BD0B-F6A717E8692D}" srcOrd="3" destOrd="0" presId="urn:microsoft.com/office/officeart/2008/layout/VerticalCurvedList"/>
    <dgm:cxn modelId="{655CE48A-706F-4E30-89D8-B8472C72061C}" type="presParOf" srcId="{151BCFEC-A50F-4AB8-8DC3-B6EC1A565879}" destId="{B26D7B8D-42B2-4298-8BDD-32B449EA17C8}" srcOrd="4" destOrd="0" presId="urn:microsoft.com/office/officeart/2008/layout/VerticalCurvedList"/>
    <dgm:cxn modelId="{6CA511B1-ADEE-4958-AE11-61C1F2A7865D}" type="presParOf" srcId="{B26D7B8D-42B2-4298-8BDD-32B449EA17C8}" destId="{FE1C2025-C313-457A-9C74-3CB0A840019F}" srcOrd="0" destOrd="0" presId="urn:microsoft.com/office/officeart/2008/layout/VerticalCurvedList"/>
    <dgm:cxn modelId="{2954E5F7-D9CD-491E-92A7-3A0769A93DF7}" type="presParOf" srcId="{151BCFEC-A50F-4AB8-8DC3-B6EC1A565879}" destId="{484C4F96-CAF6-4838-8E16-5FCAC41894EB}" srcOrd="5" destOrd="0" presId="urn:microsoft.com/office/officeart/2008/layout/VerticalCurvedList"/>
    <dgm:cxn modelId="{7103D659-1C48-4BBB-B24A-118D0EFD6B3E}" type="presParOf" srcId="{151BCFEC-A50F-4AB8-8DC3-B6EC1A565879}" destId="{657FA7E1-6279-4B48-816D-ADAED9108ECF}" srcOrd="6" destOrd="0" presId="urn:microsoft.com/office/officeart/2008/layout/VerticalCurvedList"/>
    <dgm:cxn modelId="{9A138725-2B46-4E66-A467-D3C57C99B489}" type="presParOf" srcId="{657FA7E1-6279-4B48-816D-ADAED9108ECF}" destId="{25DCF503-111B-470A-A229-422FCA4F82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DF6808-6185-4892-A6A2-9EE838BF9590}">
      <dsp:nvSpPr>
        <dsp:cNvPr id="0" name=""/>
        <dsp:cNvSpPr/>
      </dsp:nvSpPr>
      <dsp:spPr>
        <a:xfrm>
          <a:off x="490147" y="0"/>
          <a:ext cx="4708073" cy="4515618"/>
        </a:xfrm>
        <a:prstGeom prst="triangl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27A53B6-D8F8-4D78-8358-D0B70FF0AAAA}">
      <dsp:nvSpPr>
        <dsp:cNvPr id="0" name=""/>
        <dsp:cNvSpPr/>
      </dsp:nvSpPr>
      <dsp:spPr>
        <a:xfrm>
          <a:off x="2689421" y="963736"/>
          <a:ext cx="5751811" cy="259055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Качественное обновление содержания и технологий психолого-педагогического сопровождения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младших школьников </a:t>
          </a:r>
        </a:p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30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признаками одарённости</a:t>
          </a:r>
          <a:r>
            <a:rPr lang="ru-RU" sz="3300" b="1" kern="1200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</a:p>
      </dsp:txBody>
      <dsp:txXfrm>
        <a:off x="2815881" y="1090196"/>
        <a:ext cx="5498891" cy="23376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E864EB-D227-4397-80F9-0758FC349056}">
      <dsp:nvSpPr>
        <dsp:cNvPr id="0" name=""/>
        <dsp:cNvSpPr/>
      </dsp:nvSpPr>
      <dsp:spPr>
        <a:xfrm>
          <a:off x="-5642406" y="-859859"/>
          <a:ext cx="6687503" cy="6687503"/>
        </a:xfrm>
        <a:prstGeom prst="blockArc">
          <a:avLst>
            <a:gd name="adj1" fmla="val 18900000"/>
            <a:gd name="adj2" fmla="val 2700000"/>
            <a:gd name="adj3" fmla="val 323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0E1878-04AE-45F4-AA12-D8444AC17BE5}">
      <dsp:nvSpPr>
        <dsp:cNvPr id="0" name=""/>
        <dsp:cNvSpPr/>
      </dsp:nvSpPr>
      <dsp:spPr>
        <a:xfrm>
          <a:off x="690368" y="324272"/>
          <a:ext cx="7395730" cy="135440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8636" tIns="71120" rIns="71120" bIns="71120" numCol="1" spcCol="1270" anchor="ctr" anchorCtr="0">
          <a:noAutofit/>
        </a:bodyPr>
        <a:lstStyle/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Научно-методические основы психолого-педагогического сопровождения</a:t>
          </a:r>
        </a:p>
      </dsp:txBody>
      <dsp:txXfrm>
        <a:off x="690368" y="324272"/>
        <a:ext cx="7395730" cy="1354406"/>
      </dsp:txXfrm>
    </dsp:sp>
    <dsp:sp modelId="{9FC6F311-51E4-4F0E-965C-815A4BB8B0B9}">
      <dsp:nvSpPr>
        <dsp:cNvPr id="0" name=""/>
        <dsp:cNvSpPr/>
      </dsp:nvSpPr>
      <dsp:spPr>
        <a:xfrm>
          <a:off x="42105" y="372583"/>
          <a:ext cx="1241946" cy="1241946"/>
        </a:xfrm>
        <a:prstGeom prst="ellipse">
          <a:avLst/>
        </a:prstGeom>
        <a:blipFill rotWithShape="0">
          <a:blip xmlns:r="http://schemas.openxmlformats.org/officeDocument/2006/relationships"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DBD98862-2A8C-40DC-BD0B-F6A717E8692D}">
      <dsp:nvSpPr>
        <dsp:cNvPr id="0" name=""/>
        <dsp:cNvSpPr/>
      </dsp:nvSpPr>
      <dsp:spPr>
        <a:xfrm>
          <a:off x="894941" y="1985047"/>
          <a:ext cx="7140372" cy="1372300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135632"/>
                <a:satOff val="2588"/>
                <a:lumOff val="1142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135632"/>
                <a:satOff val="2588"/>
                <a:lumOff val="1142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8636" tIns="71120" rIns="71120" bIns="71120" numCol="1" spcCol="1270" anchor="ctr" anchorCtr="0">
          <a:noAutofit/>
        </a:bodyPr>
        <a:lstStyle/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Практика работы </a:t>
          </a:r>
        </a:p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педагога-психолога с детьми </a:t>
          </a:r>
        </a:p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признаками одарённости </a:t>
          </a:r>
        </a:p>
      </dsp:txBody>
      <dsp:txXfrm>
        <a:off x="894941" y="1985047"/>
        <a:ext cx="7140372" cy="1372300"/>
      </dsp:txXfrm>
    </dsp:sp>
    <dsp:sp modelId="{FE1C2025-C313-457A-9C74-3CB0A840019F}">
      <dsp:nvSpPr>
        <dsp:cNvPr id="0" name=""/>
        <dsp:cNvSpPr/>
      </dsp:nvSpPr>
      <dsp:spPr>
        <a:xfrm>
          <a:off x="348667" y="2067629"/>
          <a:ext cx="1241946" cy="1241946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  <dsp:sp modelId="{484C4F96-CAF6-4838-8E16-5FCAC41894EB}">
      <dsp:nvSpPr>
        <dsp:cNvPr id="0" name=""/>
        <dsp:cNvSpPr/>
      </dsp:nvSpPr>
      <dsp:spPr>
        <a:xfrm>
          <a:off x="602655" y="3613720"/>
          <a:ext cx="7395730" cy="1133936"/>
        </a:xfrm>
        <a:prstGeom prst="rect">
          <a:avLst/>
        </a:prstGeom>
        <a:gradFill rotWithShape="0">
          <a:gsLst>
            <a:gs pos="0">
              <a:schemeClr val="accent1">
                <a:shade val="80000"/>
                <a:hueOff val="271263"/>
                <a:satOff val="5175"/>
                <a:lumOff val="2285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shade val="80000"/>
                <a:hueOff val="271263"/>
                <a:satOff val="5175"/>
                <a:lumOff val="2285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88636" tIns="71120" rIns="71120" bIns="71120" numCol="1" spcCol="1270" anchor="ctr" anchorCtr="0">
          <a:noAutofit/>
        </a:bodyPr>
        <a:lstStyle/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Обучение и педагогическое сопровождение детей </a:t>
          </a:r>
        </a:p>
        <a:p>
          <a:pPr marL="177800" lvl="0" indent="0" algn="l" defTabSz="12446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800" b="1" kern="1200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с одарённостью</a:t>
          </a:r>
        </a:p>
      </dsp:txBody>
      <dsp:txXfrm>
        <a:off x="602655" y="3613720"/>
        <a:ext cx="7395730" cy="1133936"/>
      </dsp:txXfrm>
    </dsp:sp>
    <dsp:sp modelId="{25DCF503-111B-470A-A229-422FCA4F8242}">
      <dsp:nvSpPr>
        <dsp:cNvPr id="0" name=""/>
        <dsp:cNvSpPr/>
      </dsp:nvSpPr>
      <dsp:spPr>
        <a:xfrm>
          <a:off x="42105" y="3517030"/>
          <a:ext cx="1241946" cy="1241946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38100" cap="flat" cmpd="sng" algn="ctr">
          <a:solidFill>
            <a:schemeClr val="accent1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rgbClr r="0" g="0" b="0"/>
        </a:lnRef>
        <a:fillRef idx="2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#1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086C83-B66D-41FC-91B3-54999FA63F88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75BFE-4EE4-4D8E-B110-4B37F43803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0796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B30199-1253-439E-AF6C-16FE34FC5BE9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45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559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893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784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88764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428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846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66210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0458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5744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6639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12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AAD83B-F1BE-4E3A-BA00-C23A041E2F24}" type="datetimeFigureOut">
              <a:rPr lang="ru-RU" smtClean="0"/>
              <a:t>14.01.2020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C724A-57D7-47F2-A412-B39F5430F87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9289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aldom-neposedy12.edumsko.ru/activity/projects/post/321191" TargetMode="External"/><Relationship Id="rId2" Type="http://schemas.openxmlformats.org/officeDocument/2006/relationships/hyperlink" Target="https://www.masonadvisory.com/case-study/advising-the-national-archives-on-changing-its-it-delivery-to-meet-the-demands-of-the-business/attachment/computer_book_digital-document_ebook_506433319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iparts.co/clipart/3812327" TargetMode="External"/><Relationship Id="rId4" Type="http://schemas.openxmlformats.org/officeDocument/2006/relationships/hyperlink" Target="http://school5.admsurgut.ru/novosti/15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3.wdp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microsoft.com/office/2007/relationships/hdphoto" Target="../media/hdphoto4.wdp"/><Relationship Id="rId7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9.png"/><Relationship Id="rId10" Type="http://schemas.microsoft.com/office/2007/relationships/hdphoto" Target="../media/hdphoto7.wdp"/><Relationship Id="rId4" Type="http://schemas.openxmlformats.org/officeDocument/2006/relationships/image" Target="../media/image5.pn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microsoft.com/office/2007/relationships/hdphoto" Target="../media/hdphoto9.wdp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emf"/><Relationship Id="rId4" Type="http://schemas.openxmlformats.org/officeDocument/2006/relationships/image" Target="../media/image20.jpeg"/><Relationship Id="rId9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3.png"/><Relationship Id="rId18" Type="http://schemas.microsoft.com/office/2007/relationships/hdphoto" Target="../media/hdphoto16.wdp"/><Relationship Id="rId3" Type="http://schemas.openxmlformats.org/officeDocument/2006/relationships/image" Target="../media/image27.png"/><Relationship Id="rId7" Type="http://schemas.microsoft.com/office/2007/relationships/hdphoto" Target="../media/hdphoto11.wdp"/><Relationship Id="rId12" Type="http://schemas.openxmlformats.org/officeDocument/2006/relationships/image" Target="../media/image32.png"/><Relationship Id="rId17" Type="http://schemas.openxmlformats.org/officeDocument/2006/relationships/image" Target="../media/image35.png"/><Relationship Id="rId2" Type="http://schemas.openxmlformats.org/officeDocument/2006/relationships/image" Target="../media/image26.png"/><Relationship Id="rId16" Type="http://schemas.microsoft.com/office/2007/relationships/hdphoto" Target="../media/hdphoto15.wdp"/><Relationship Id="rId20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11" Type="http://schemas.microsoft.com/office/2007/relationships/hdphoto" Target="../media/hdphoto13.wdp"/><Relationship Id="rId5" Type="http://schemas.microsoft.com/office/2007/relationships/hdphoto" Target="../media/hdphoto10.wdp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19" Type="http://schemas.openxmlformats.org/officeDocument/2006/relationships/image" Target="../media/image36.emf"/><Relationship Id="rId4" Type="http://schemas.openxmlformats.org/officeDocument/2006/relationships/image" Target="../media/image28.png"/><Relationship Id="rId9" Type="http://schemas.microsoft.com/office/2007/relationships/hdphoto" Target="../media/hdphoto12.wdp"/><Relationship Id="rId14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9" name="Rectangle 5"/>
          <p:cNvSpPr>
            <a:spLocks noGrp="1" noChangeArrowheads="1"/>
          </p:cNvSpPr>
          <p:nvPr>
            <p:ph idx="1"/>
          </p:nvPr>
        </p:nvSpPr>
        <p:spPr>
          <a:xfrm>
            <a:off x="1132916" y="1454362"/>
            <a:ext cx="7540857" cy="2083193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 ТЕМЕ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«ПСИХОЛОГО-ПЕДАГОГИЧЕСКОЕ СОПРОВОЖДЕНИЕ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МЛАДШИХ ШКОЛЬНИКОВ </a:t>
            </a:r>
          </a:p>
          <a:p>
            <a:pPr marL="0" indent="0" algn="ctr">
              <a:lnSpc>
                <a:spcPct val="150000"/>
              </a:lnSpc>
              <a:spcBef>
                <a:spcPts val="0"/>
              </a:spcBef>
              <a:buNone/>
            </a:pPr>
            <a:r>
              <a:rPr lang="ru-RU" altLang="ru-RU" sz="33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ПРИЗНАКАМИ ОДАРЁННОСТИ»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225357" y="5806659"/>
            <a:ext cx="2721953" cy="4760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2018-2019 гг.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028668" y="829655"/>
            <a:ext cx="7115332" cy="74953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alt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ПРЕЗЕНТАЦИЯ РАЗРАБОТОК </a:t>
            </a:r>
            <a:r>
              <a:rPr lang="ru-RU" altLang="ru-RU" b="1" dirty="0" err="1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ЦТРиГО</a:t>
            </a:r>
            <a:r>
              <a:rPr lang="ru-RU" alt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 descr="https://www.masonadvisory.com/wp-content/uploads/2015/10/Computer_book_digital-document_ebook_506433319-1024x66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195" b="89805" l="6934" r="93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011" t="18877" r="4469"/>
          <a:stretch/>
        </p:blipFill>
        <p:spPr bwMode="auto">
          <a:xfrm>
            <a:off x="204717" y="5088002"/>
            <a:ext cx="3031205" cy="169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658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4461" y="545910"/>
            <a:ext cx="7069539" cy="128288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Подготовка к олимпиаде по информатике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2964" y="2111960"/>
            <a:ext cx="2682280" cy="4034235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2" descr="http://school5.admsurgut.ru/storage/app/uploads/public/5b9/b22/383/5b9b223832ac788135576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8" t="16840" r="2138" b="22473"/>
          <a:stretch/>
        </p:blipFill>
        <p:spPr bwMode="auto">
          <a:xfrm>
            <a:off x="201918" y="3098267"/>
            <a:ext cx="3450579" cy="1648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0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7" t="4800" r="9062" b="7632"/>
          <a:stretch/>
        </p:blipFill>
        <p:spPr>
          <a:xfrm>
            <a:off x="1205691" y="1851493"/>
            <a:ext cx="2554887" cy="3872754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0" t="5055" r="8393" b="8132"/>
          <a:stretch/>
        </p:blipFill>
        <p:spPr>
          <a:xfrm>
            <a:off x="5404200" y="1851493"/>
            <a:ext cx="2627589" cy="3872754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1883391" y="600863"/>
            <a:ext cx="7260609" cy="69567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Творческое развитие детей</a:t>
            </a:r>
          </a:p>
        </p:txBody>
      </p:sp>
      <p:pic>
        <p:nvPicPr>
          <p:cNvPr id="8" name="Рисунок 7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57" y="608400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943" y="6084002"/>
            <a:ext cx="3088943" cy="70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533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 descr="http://cliparts.co/cliparts/rTL/o7B/rTLo7BGy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2272"/>
            <a:ext cx="9144000" cy="4899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7538" y="2606360"/>
            <a:ext cx="4380933" cy="2161250"/>
          </a:xfrm>
        </p:spPr>
        <p:txBody>
          <a:bodyPr>
            <a:normAutofit fontScale="77500" lnSpcReduction="20000"/>
          </a:bodyPr>
          <a:lstStyle/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Приглашаем </a:t>
            </a:r>
          </a:p>
          <a:p>
            <a:pPr marL="0" indent="0" algn="ctr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r>
              <a:rPr lang="ru-RU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сотрудничеству!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>
                <a:srgbClr val="700000"/>
              </a:buClr>
              <a:buSzPct val="75000"/>
              <a:buNone/>
            </a:pPr>
            <a:endParaRPr lang="ru-RU" sz="28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24335" y="655092"/>
            <a:ext cx="7219665" cy="91439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25724519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539" y="801855"/>
            <a:ext cx="2851529" cy="767638"/>
          </a:xfrm>
        </p:spPr>
        <p:txBody>
          <a:bodyPr/>
          <a:lstStyle/>
          <a:p>
            <a:r>
              <a:rPr lang="ru-RU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Рисунки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54745" y="1825625"/>
            <a:ext cx="8707901" cy="3946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https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://www.masonadvisory.com/case-study/advising-the-national-archives-on-changing-its-it-delivery-to-meet-the-demands-of-the-business/attachment/computer_book_digital-document_ebook_506433319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://taldom-neposedy12.edumsko.ru/activity/projects/post/321191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://school5.admsurgut.ru/novosti/15</a:t>
            </a:r>
            <a:endParaRPr lang="ru-RU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://cliparts.co/clipart/3812327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998166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2088106" y="559557"/>
            <a:ext cx="7055894" cy="1064525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Разработки выполнены </a:t>
            </a:r>
          </a:p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 рамках КИП и </a:t>
            </a:r>
            <a:r>
              <a:rPr lang="ru-RU" sz="36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МИП</a:t>
            </a:r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8" name="Picture 2" descr="https://www.ctrigo.ru/pic/full_1550214980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554" t="2282" r="2216" b="2467"/>
          <a:stretch/>
        </p:blipFill>
        <p:spPr bwMode="auto">
          <a:xfrm>
            <a:off x="4972713" y="1722004"/>
            <a:ext cx="2868128" cy="4148042"/>
          </a:xfrm>
          <a:prstGeom prst="rec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www.ctrigo.ru/pic/full_1498737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537" t="1631" r="2965" b="2399"/>
          <a:stretch/>
        </p:blipFill>
        <p:spPr bwMode="auto">
          <a:xfrm>
            <a:off x="372371" y="1740232"/>
            <a:ext cx="2862389" cy="4129814"/>
          </a:xfrm>
          <a:prstGeom prst="rect">
            <a:avLst/>
          </a:prstGeom>
          <a:noFill/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Блок-схема: несколько документов 1"/>
          <p:cNvSpPr/>
          <p:nvPr/>
        </p:nvSpPr>
        <p:spPr>
          <a:xfrm>
            <a:off x="7387704" y="4850634"/>
            <a:ext cx="1264758" cy="1262224"/>
          </a:xfrm>
          <a:prstGeom prst="flowChartMultidocument">
            <a:avLst/>
          </a:prstGeom>
          <a:solidFill>
            <a:srgbClr val="309C4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2019 г.</a:t>
            </a:r>
          </a:p>
        </p:txBody>
      </p:sp>
      <p:sp>
        <p:nvSpPr>
          <p:cNvPr id="19" name="Блок-схема: несколько документов 18"/>
          <p:cNvSpPr/>
          <p:nvPr/>
        </p:nvSpPr>
        <p:spPr>
          <a:xfrm>
            <a:off x="2935377" y="4862832"/>
            <a:ext cx="1264758" cy="1262224"/>
          </a:xfrm>
          <a:prstGeom prst="flowChartMultidocument">
            <a:avLst/>
          </a:prstGeom>
          <a:solidFill>
            <a:srgbClr val="309C4C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 г.</a:t>
            </a:r>
          </a:p>
        </p:txBody>
      </p:sp>
      <p:pic>
        <p:nvPicPr>
          <p:cNvPr id="20" name="Рисунок 19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37254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8596" y="6112858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Рисунок 23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2679" y="6112858"/>
            <a:ext cx="3088943" cy="70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8104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1282024832"/>
              </p:ext>
            </p:extLst>
          </p:nvPr>
        </p:nvGraphicFramePr>
        <p:xfrm>
          <a:off x="437375" y="1494637"/>
          <a:ext cx="8527292" cy="45156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375" y="1750663"/>
            <a:ext cx="2782850" cy="1689776"/>
          </a:xfrm>
          <a:prstGeom prst="round2DiagRect">
            <a:avLst/>
          </a:prstGeom>
          <a:ln w="5715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 descr="http://www.ctrigo.ru/pic/full_1499345784.jpg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625" t="2660" r="7722" b="1804"/>
          <a:stretch/>
        </p:blipFill>
        <p:spPr bwMode="auto">
          <a:xfrm>
            <a:off x="437375" y="3799440"/>
            <a:ext cx="2799677" cy="1770937"/>
          </a:xfrm>
          <a:prstGeom prst="round2DiagRect">
            <a:avLst/>
          </a:prstGeom>
          <a:noFill/>
          <a:ln w="5715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828800" y="609763"/>
            <a:ext cx="7315199" cy="76578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Основная идея проектов</a:t>
            </a:r>
          </a:p>
        </p:txBody>
      </p:sp>
      <p:sp>
        <p:nvSpPr>
          <p:cNvPr id="2" name="Стрелка вниз 1"/>
          <p:cNvSpPr/>
          <p:nvPr/>
        </p:nvSpPr>
        <p:spPr>
          <a:xfrm>
            <a:off x="4604840" y="1407927"/>
            <a:ext cx="2975212" cy="1033206"/>
          </a:xfrm>
          <a:prstGeom prst="downArrow">
            <a:avLst/>
          </a:prstGeom>
          <a:gradFill flip="none" rotWithShape="1">
            <a:gsLst>
              <a:gs pos="0">
                <a:schemeClr val="accent1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1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1">
                  <a:lumMod val="60000"/>
                  <a:lumOff val="40000"/>
                  <a:shade val="100000"/>
                  <a:satMod val="115000"/>
                </a:schemeClr>
              </a:gs>
            </a:gsLst>
            <a:lin ang="8100000" scaled="1"/>
            <a:tileRect/>
          </a:gradFill>
          <a:ln cap="rnd">
            <a:round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29346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368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Рисунок 19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446" y="6120012"/>
            <a:ext cx="3088943" cy="70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56409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42447" y="601275"/>
            <a:ext cx="7301553" cy="89997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Вариативные образовательные маршруты для младших школьников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8861" y="5431810"/>
            <a:ext cx="1486759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ИнтеллекТ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576779" y="5431810"/>
            <a:ext cx="1351131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733998" y="5411330"/>
            <a:ext cx="1324673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160591" y="5431810"/>
            <a:ext cx="1351131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4624879" y="5431810"/>
            <a:ext cx="1351131" cy="914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6095992" y="5431810"/>
            <a:ext cx="1351131" cy="9144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Равнобедренный треугольник 18"/>
          <p:cNvSpPr/>
          <p:nvPr/>
        </p:nvSpPr>
        <p:spPr>
          <a:xfrm rot="10800000" flipV="1">
            <a:off x="129144" y="4957544"/>
            <a:ext cx="1447784" cy="47767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Равнобедренный треугольник 19"/>
          <p:cNvSpPr/>
          <p:nvPr/>
        </p:nvSpPr>
        <p:spPr>
          <a:xfrm rot="10800000" flipV="1">
            <a:off x="1715652" y="4950712"/>
            <a:ext cx="1344302" cy="46496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Равнобедренный треугольник 20"/>
          <p:cNvSpPr/>
          <p:nvPr/>
        </p:nvSpPr>
        <p:spPr>
          <a:xfrm rot="10800000" flipV="1">
            <a:off x="3167420" y="4954136"/>
            <a:ext cx="1344302" cy="47767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Равнобедренный треугольник 21"/>
          <p:cNvSpPr/>
          <p:nvPr/>
        </p:nvSpPr>
        <p:spPr>
          <a:xfrm rot="10800000" flipV="1">
            <a:off x="4640525" y="4954135"/>
            <a:ext cx="1344302" cy="47767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Равнобедренный треугольник 22"/>
          <p:cNvSpPr/>
          <p:nvPr/>
        </p:nvSpPr>
        <p:spPr>
          <a:xfrm rot="10800000" flipV="1">
            <a:off x="6111647" y="4954135"/>
            <a:ext cx="1344302" cy="477673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Равнобедренный треугольник 23"/>
          <p:cNvSpPr/>
          <p:nvPr/>
        </p:nvSpPr>
        <p:spPr>
          <a:xfrm rot="10800000" flipV="1">
            <a:off x="7576779" y="4954135"/>
            <a:ext cx="1344302" cy="477673"/>
          </a:xfrm>
          <a:prstGeom prst="triangl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92494" y="3951024"/>
            <a:ext cx="3621211" cy="98946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Равнобедренный треугольник 25"/>
          <p:cNvSpPr/>
          <p:nvPr/>
        </p:nvSpPr>
        <p:spPr>
          <a:xfrm>
            <a:off x="890510" y="3343696"/>
            <a:ext cx="3621211" cy="60732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896049" y="2407873"/>
            <a:ext cx="3621211" cy="989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Равнобедренный треугольник 27"/>
          <p:cNvSpPr/>
          <p:nvPr/>
        </p:nvSpPr>
        <p:spPr>
          <a:xfrm>
            <a:off x="890508" y="1808317"/>
            <a:ext cx="3621211" cy="6073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627719" y="4007216"/>
            <a:ext cx="3621211" cy="90650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611308" y="2368841"/>
            <a:ext cx="3621211" cy="989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Равнобедренный треугольник 30"/>
          <p:cNvSpPr/>
          <p:nvPr/>
        </p:nvSpPr>
        <p:spPr>
          <a:xfrm>
            <a:off x="4565709" y="1760130"/>
            <a:ext cx="3621211" cy="607328"/>
          </a:xfrm>
          <a:prstGeom prst="triangle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</a:t>
            </a:r>
          </a:p>
        </p:txBody>
      </p:sp>
      <p:sp>
        <p:nvSpPr>
          <p:cNvPr id="32" name="Равнобедренный треугольник 31"/>
          <p:cNvSpPr/>
          <p:nvPr/>
        </p:nvSpPr>
        <p:spPr>
          <a:xfrm>
            <a:off x="4640522" y="3402872"/>
            <a:ext cx="3621211" cy="607328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250625" y="1707866"/>
            <a:ext cx="631776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5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 К  О   Л  </a:t>
            </a:r>
          </a:p>
          <a:p>
            <a:pPr algn="ctr"/>
            <a:r>
              <a:rPr lang="ru-RU" sz="25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321729" y="1740082"/>
            <a:ext cx="631776" cy="3657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Ч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Е</a:t>
            </a:r>
          </a:p>
          <a:p>
            <a:pPr algn="ctr"/>
            <a:r>
              <a:rPr lang="ru-RU" sz="2400" b="1" dirty="0">
                <a:solidFill>
                  <a:srgbClr val="0066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 </a:t>
            </a:r>
          </a:p>
          <a:p>
            <a:pPr algn="ctr"/>
            <a:endParaRPr lang="ru-RU" sz="2400" b="1" dirty="0">
              <a:solidFill>
                <a:srgbClr val="0066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890508" y="2477059"/>
            <a:ext cx="3621211" cy="98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«Приключения </a:t>
            </a:r>
          </a:p>
          <a:p>
            <a:pPr algn="ctr"/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школе почемучек», </a:t>
            </a:r>
          </a:p>
          <a:p>
            <a:pPr algn="ctr"/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«Сказки на песке»</a:t>
            </a:r>
          </a:p>
          <a:p>
            <a:pPr algn="ctr"/>
            <a:endParaRPr lang="ru-RU" sz="17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720281" y="4104417"/>
            <a:ext cx="3621211" cy="9894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«Занимательный русский язык», «Путешествие в мир литературы»</a:t>
            </a:r>
          </a:p>
          <a:p>
            <a:pPr algn="ctr"/>
            <a:endParaRPr lang="ru-RU" sz="1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877707" y="3899835"/>
            <a:ext cx="3621211" cy="989463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«Увлекательная математика», «Математическая радуга»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1689299" y="5315790"/>
            <a:ext cx="1413292" cy="9621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«Удиви- тельный мир открытий»</a:t>
            </a:r>
          </a:p>
        </p:txBody>
      </p:sp>
      <p:sp>
        <p:nvSpPr>
          <p:cNvPr id="40" name="Прямоугольник 39"/>
          <p:cNvSpPr/>
          <p:nvPr/>
        </p:nvSpPr>
        <p:spPr>
          <a:xfrm>
            <a:off x="7549222" y="5404505"/>
            <a:ext cx="142502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эстетичес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-кого цикла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3198286" y="5353320"/>
            <a:ext cx="13246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Робо-знайка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</p:txBody>
      </p:sp>
      <p:sp>
        <p:nvSpPr>
          <p:cNvPr id="42" name="Прямоугольник 41"/>
          <p:cNvSpPr/>
          <p:nvPr/>
        </p:nvSpPr>
        <p:spPr>
          <a:xfrm>
            <a:off x="4660154" y="5373800"/>
            <a:ext cx="13246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Компью-терная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азбука»</a:t>
            </a:r>
          </a:p>
        </p:txBody>
      </p:sp>
      <p:sp>
        <p:nvSpPr>
          <p:cNvPr id="43" name="Прямоугольник 42"/>
          <p:cNvSpPr/>
          <p:nvPr/>
        </p:nvSpPr>
        <p:spPr>
          <a:xfrm>
            <a:off x="6105940" y="5373800"/>
            <a:ext cx="1324673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Иностран-ные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языки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4640522" y="2364468"/>
            <a:ext cx="3621211" cy="98946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4640521" y="2545140"/>
            <a:ext cx="3621211" cy="60568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«Логические ступеньки»,</a:t>
            </a:r>
          </a:p>
          <a:p>
            <a:pPr algn="ctr"/>
            <a:r>
              <a:rPr lang="ru-RU" sz="17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«Логическая мозаика»</a:t>
            </a:r>
          </a:p>
        </p:txBody>
      </p:sp>
      <p:sp>
        <p:nvSpPr>
          <p:cNvPr id="35" name="Прямоугольник 34"/>
          <p:cNvSpPr/>
          <p:nvPr/>
        </p:nvSpPr>
        <p:spPr>
          <a:xfrm>
            <a:off x="4618904" y="2196805"/>
            <a:ext cx="3621211" cy="3634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2169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29051" y="600863"/>
            <a:ext cx="7014949" cy="1036868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Разработки педагогов-психологов участвовали в конкурсе</a:t>
            </a:r>
          </a:p>
        </p:txBody>
      </p:sp>
      <p:pic>
        <p:nvPicPr>
          <p:cNvPr id="3" name="Рисунок 2" descr="https://www.ctrigo.ru/pic/full_154574851192.jpg"/>
          <p:cNvPicPr/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85" y="1862107"/>
            <a:ext cx="2115404" cy="30571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4" name="Рисунок 3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57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155" y="6076836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User\AppData\Local\Microsoft\Windows\INetCache\Content.Word\17-29-55-full_1545748512124.jpg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984" y="1862107"/>
            <a:ext cx="2191409" cy="30571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8" name="Рисунок 7" descr="C:\Users\User\AppData\Local\Microsoft\Windows\INetCache\Content.Word\17-28-14-full_1545748425104.jpg"/>
          <p:cNvPicPr/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4068" y="2975552"/>
            <a:ext cx="2250919" cy="305710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9" name="Рисунок 8" descr="C:\Users\User\AppData\Local\Microsoft\Windows\INetCache\Content.Word\17-27-45-full_1545748424162.jpg"/>
          <p:cNvPicPr/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1030" y="2963982"/>
            <a:ext cx="2248185" cy="3068671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20730520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1632335472"/>
              </p:ext>
            </p:extLst>
          </p:nvPr>
        </p:nvGraphicFramePr>
        <p:xfrm>
          <a:off x="539810" y="1405718"/>
          <a:ext cx="8153814" cy="49677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2047164" y="641805"/>
            <a:ext cx="7096836" cy="586493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Методические разработки</a:t>
            </a:r>
          </a:p>
        </p:txBody>
      </p:sp>
      <p:pic>
        <p:nvPicPr>
          <p:cNvPr id="11" name="Рисунок 10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57" y="610413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7529" y="6104132"/>
            <a:ext cx="3088943" cy="70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740470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80" t="4308" r="5997" b="5350"/>
          <a:stretch/>
        </p:blipFill>
        <p:spPr>
          <a:xfrm>
            <a:off x="779167" y="2173046"/>
            <a:ext cx="2525561" cy="3695739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2169993" y="600864"/>
            <a:ext cx="6974007" cy="144026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Научно-методические основы сопровождения детей </a:t>
            </a:r>
          </a:p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признаками одарённости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1159" y="2181089"/>
            <a:ext cx="2413855" cy="3687696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2" descr="https://taldom-neposedy12.edumsko.ru/uploads/33000/32907/section/728859/bigstock-Puzzle-pieces-symbols-of-probl-24264185.jpg?152628112376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382" y="3828077"/>
            <a:ext cx="2477122" cy="2115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Рисунок 10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70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5057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645" y="6138593"/>
            <a:ext cx="3088943" cy="7025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9784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42449" y="573569"/>
            <a:ext cx="7301552" cy="995924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Практика работы педагога-психолога </a:t>
            </a:r>
          </a:p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 детьми с одарённостью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06" y="5030436"/>
            <a:ext cx="2140145" cy="1298274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"/>
          <a:stretch/>
        </p:blipFill>
        <p:spPr>
          <a:xfrm>
            <a:off x="998121" y="3425373"/>
            <a:ext cx="2140145" cy="1374013"/>
          </a:xfrm>
          <a:prstGeom prst="round2DiagRect">
            <a:avLst/>
          </a:prstGeom>
          <a:ln w="76200">
            <a:solidFill>
              <a:schemeClr val="bg1"/>
            </a:solidFill>
          </a:ln>
          <a:effectLst>
            <a:outerShdw blurRad="254000" dist="50800" algn="ctr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0851" y="1820290"/>
            <a:ext cx="2092039" cy="1374033"/>
          </a:xfrm>
          <a:prstGeom prst="round2DiagRect">
            <a:avLst/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9455" y="1731105"/>
            <a:ext cx="1634199" cy="2386449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49142" y="1731105"/>
            <a:ext cx="1582760" cy="2376217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810" y="3720942"/>
            <a:ext cx="1574207" cy="2363285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1585" y="3781474"/>
            <a:ext cx="1543731" cy="2374008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Рисунок 11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55482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Рисунок 12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8980" y="6097040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Рисунок 13" descr="&amp;Kcy;&amp;acy;&amp;rcy;&amp;tcy;&amp;icy;&amp;ncy;&amp;kcy;&amp;icy; &amp;pcy;&amp;ocy; &amp;zcy;&amp;acy;&amp;pcy;&amp;rcy;&amp;ocy;&amp;scy;&amp;ucy; &amp;chcy;&amp;iecy;&amp;lcy;&amp;ocy;&amp;vcy;&amp;iecy;&amp;chcy;&amp;kcy;&amp;icy; &amp;dcy;&amp;lcy;&amp;yacy; &amp;pcy;&amp;rcy;&amp;iecy;&amp;zcy;&amp;iecy;&amp;ncy;&amp;tcy;&amp;acy;&amp;tscy;&amp;icy;&amp;icy; &amp;bcy;&amp;iecy;&amp;zcy; &amp;fcy;&amp;ocy;&amp;ncy;&amp;acy;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91" y="6097040"/>
            <a:ext cx="3088943" cy="70251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0">
            <a:lum bright="-20000" contrast="40000"/>
          </a:blip>
          <a:stretch>
            <a:fillRect/>
          </a:stretch>
        </p:blipFill>
        <p:spPr>
          <a:xfrm>
            <a:off x="5491211" y="2243250"/>
            <a:ext cx="1658651" cy="2364246"/>
          </a:xfrm>
          <a:prstGeom prst="rect">
            <a:avLst/>
          </a:prstGeom>
          <a:ln w="38100">
            <a:solidFill>
              <a:srgbClr val="006666"/>
            </a:solidFill>
          </a:ln>
        </p:spPr>
      </p:pic>
    </p:spTree>
    <p:extLst>
      <p:ext uri="{BB962C8B-B14F-4D97-AF65-F5344CB8AC3E}">
        <p14:creationId xmlns:p14="http://schemas.microsoft.com/office/powerpoint/2010/main" val="1442686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69993" y="573568"/>
            <a:ext cx="6974007" cy="1091459"/>
          </a:xfrm>
          <a:prstGeom prst="rect">
            <a:avLst/>
          </a:prstGeom>
          <a:solidFill>
            <a:srgbClr val="0066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Педагогическое сопровождение детей с признаками одарённости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826" y="1841418"/>
            <a:ext cx="1668360" cy="2505959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1725" y="1848546"/>
            <a:ext cx="1613339" cy="2498831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Рисунок 13" descr="C:\Users\User\AppData\Local\Microsoft\Windows\INetCache\Content.Word\caboose-clipart-preschool-classroom-rule-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1175" y="5865991"/>
            <a:ext cx="1098844" cy="98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Рисунок 14" descr="C:\Users\User\AppData\Local\Microsoft\Windows\INetCache\Content.Word\kids-playing-at-water-table.png"/>
          <p:cNvPicPr/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317" y="5941180"/>
            <a:ext cx="1168097" cy="883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User\AppData\Local\Microsoft\Windows\INetCache\Content.Word\55cb84d4d70a4c4330fa568dba22fa89.png"/>
          <p:cNvPicPr/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421" y="5941180"/>
            <a:ext cx="498773" cy="870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User\AppData\Local\Microsoft\Windows\INetCache\Content.Word\84fcaaba078426d10c95374f5ce12d29.png"/>
          <p:cNvPicPr/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199" y="5950113"/>
            <a:ext cx="525723" cy="874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Объект 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47205" y="2308954"/>
            <a:ext cx="1678160" cy="2529967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Рисунок 12" descr="C:\Users\User\AppData\Local\Microsoft\Windows\INetCache\Content.Word\9fddb81ef3cde9984c8e3bdbc4e6983f_female-science-teacher-clipart-clipart-panda-free-clipart-images-science-teacher-clipart_306-550.png"/>
          <p:cNvPicPr/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22" y="5956254"/>
            <a:ext cx="606968" cy="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Рисунок 11" descr="C:\Users\User\AppData\Local\Microsoft\Windows\INetCache\Content.Word\science-kids-examining-plants.png"/>
          <p:cNvPicPr/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437" y="5859586"/>
            <a:ext cx="1389176" cy="980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Рисунок 18" descr="C:\Users\User\AppData\Local\Microsoft\Windows\INetCache\Content.Word\caboose-clipart-preschool-classroom-rule-1.png"/>
          <p:cNvPicPr/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26" y="5853074"/>
            <a:ext cx="1098844" cy="987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C:\Users\User\AppData\Local\Microsoft\Windows\INetCache\Content.Word\MTLkKgpRc.png"/>
          <p:cNvPicPr/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7049" y="5992346"/>
            <a:ext cx="1080510" cy="83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19">
            <a:lum contrast="20000"/>
          </a:blip>
          <a:stretch>
            <a:fillRect/>
          </a:stretch>
        </p:blipFill>
        <p:spPr>
          <a:xfrm>
            <a:off x="2055693" y="1841418"/>
            <a:ext cx="1697793" cy="2536479"/>
          </a:xfrm>
          <a:prstGeom prst="rect">
            <a:avLst/>
          </a:prstGeom>
          <a:ln w="38100">
            <a:solidFill>
              <a:srgbClr val="006666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0"/>
          <a:srcRect l="3966"/>
          <a:stretch/>
        </p:blipFill>
        <p:spPr>
          <a:xfrm>
            <a:off x="3558341" y="3329512"/>
            <a:ext cx="1714655" cy="2536479"/>
          </a:xfrm>
          <a:prstGeom prst="rect">
            <a:avLst/>
          </a:prstGeom>
          <a:ln w="38100" cap="sq">
            <a:solidFill>
              <a:srgbClr val="006666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653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1901</TotalTime>
  <Words>201</Words>
  <Application>Microsoft Office PowerPoint</Application>
  <PresentationFormat>Экран (4:3)</PresentationFormat>
  <Paragraphs>69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Рисунки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 Windows</cp:lastModifiedBy>
  <cp:revision>268</cp:revision>
  <dcterms:created xsi:type="dcterms:W3CDTF">2017-08-14T10:23:59Z</dcterms:created>
  <dcterms:modified xsi:type="dcterms:W3CDTF">2020-01-14T09:31:49Z</dcterms:modified>
</cp:coreProperties>
</file>