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9" r:id="rId3"/>
    <p:sldId id="329" r:id="rId4"/>
    <p:sldId id="360" r:id="rId5"/>
    <p:sldId id="362" r:id="rId6"/>
    <p:sldId id="363" r:id="rId7"/>
    <p:sldId id="364" r:id="rId8"/>
    <p:sldId id="365" r:id="rId9"/>
    <p:sldId id="366" r:id="rId10"/>
    <p:sldId id="367" r:id="rId11"/>
    <p:sldId id="361" r:id="rId12"/>
    <p:sldId id="330" r:id="rId13"/>
    <p:sldId id="262" r:id="rId14"/>
    <p:sldId id="283" r:id="rId15"/>
    <p:sldId id="288" r:id="rId16"/>
    <p:sldId id="331" r:id="rId17"/>
    <p:sldId id="332" r:id="rId18"/>
    <p:sldId id="333" r:id="rId19"/>
    <p:sldId id="334" r:id="rId20"/>
    <p:sldId id="336" r:id="rId21"/>
    <p:sldId id="370" r:id="rId22"/>
    <p:sldId id="371" r:id="rId23"/>
    <p:sldId id="372" r:id="rId24"/>
    <p:sldId id="373" r:id="rId25"/>
    <p:sldId id="374" r:id="rId26"/>
    <p:sldId id="335" r:id="rId27"/>
    <p:sldId id="337" r:id="rId28"/>
    <p:sldId id="338" r:id="rId29"/>
    <p:sldId id="340" r:id="rId30"/>
    <p:sldId id="343" r:id="rId31"/>
    <p:sldId id="368" r:id="rId32"/>
    <p:sldId id="345" r:id="rId33"/>
    <p:sldId id="348" r:id="rId34"/>
    <p:sldId id="349" r:id="rId35"/>
    <p:sldId id="344" r:id="rId36"/>
    <p:sldId id="350" r:id="rId37"/>
    <p:sldId id="346" r:id="rId38"/>
    <p:sldId id="351" r:id="rId39"/>
    <p:sldId id="356" r:id="rId40"/>
    <p:sldId id="352" r:id="rId41"/>
    <p:sldId id="355" r:id="rId42"/>
    <p:sldId id="353" r:id="rId43"/>
    <p:sldId id="369" r:id="rId4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884" autoAdjust="0"/>
  </p:normalViewPr>
  <p:slideViewPr>
    <p:cSldViewPr>
      <p:cViewPr varScale="1">
        <p:scale>
          <a:sx n="77" d="100"/>
          <a:sy n="77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03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2703B-2762-4A9C-869B-C670994E9520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A2C6E-686F-47A5-84A2-5AC2BB02C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1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0405E-4E85-46AC-B347-9C0E2F95540F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603D7-182B-4E24-ABD9-F907F57C3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37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952500"/>
            <a:ext cx="4579938" cy="34369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51123" y="4722046"/>
            <a:ext cx="4700152" cy="3813829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3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952500"/>
            <a:ext cx="4579938" cy="34369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51123" y="4722046"/>
            <a:ext cx="4700152" cy="3813829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3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952500"/>
            <a:ext cx="4579938" cy="34369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51123" y="4722046"/>
            <a:ext cx="4700152" cy="3813829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45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952500"/>
            <a:ext cx="4579938" cy="34369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51123" y="4722046"/>
            <a:ext cx="4700152" cy="3813829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4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952500"/>
            <a:ext cx="4579938" cy="34369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51123" y="4722046"/>
            <a:ext cx="4700152" cy="3813829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04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952500"/>
            <a:ext cx="4579938" cy="34369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51123" y="4722046"/>
            <a:ext cx="4700152" cy="3813829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81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952500"/>
            <a:ext cx="4579938" cy="34369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51123" y="4722046"/>
            <a:ext cx="4700152" cy="3813829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27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952500"/>
            <a:ext cx="4579938" cy="34369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51123" y="4722046"/>
            <a:ext cx="4700152" cy="3813829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127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952500"/>
            <a:ext cx="4579938" cy="34369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51123" y="4722046"/>
            <a:ext cx="4700152" cy="3813829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7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50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4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30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5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6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2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6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2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625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408712" cy="1143000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FF0000"/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1" y="40326"/>
            <a:ext cx="1444877" cy="1219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751" y="116632"/>
            <a:ext cx="1109033" cy="116050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813" y="1276350"/>
            <a:ext cx="9042400" cy="5537200"/>
          </a:xfrm>
        </p:spPr>
        <p:txBody>
          <a:bodyPr/>
          <a:lstStyle>
            <a:lvl1pPr>
              <a:defRPr lang="ru-RU" sz="3200" b="1" kern="1200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defRPr>
            </a:lvl1pPr>
            <a:lvl2pPr>
              <a:defRPr lang="ru-RU" sz="3200" b="1" kern="1200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defRPr>
            </a:lvl2pPr>
            <a:lvl3pPr>
              <a:defRPr lang="ru-RU" sz="3200" b="1" kern="1200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defRPr>
            </a:lvl3pPr>
            <a:lvl4pPr>
              <a:defRPr lang="ru-RU" sz="3200" b="1" kern="1200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defRPr>
            </a:lvl4pPr>
            <a:lvl5pPr>
              <a:defRPr lang="ru-RU" sz="3200" b="1" kern="1200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033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408712" cy="1143000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FF0000"/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1" y="40326"/>
            <a:ext cx="1444877" cy="121930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813" y="1276350"/>
            <a:ext cx="9042400" cy="5537200"/>
          </a:xfrm>
        </p:spPr>
        <p:txBody>
          <a:bodyPr/>
          <a:lstStyle>
            <a:lvl1pPr>
              <a:defRPr lang="ru-RU" sz="3200" b="1" kern="1200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defRPr>
            </a:lvl1pPr>
            <a:lvl2pPr>
              <a:defRPr lang="ru-RU" sz="3200" b="1" kern="1200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defRPr>
            </a:lvl2pPr>
            <a:lvl3pPr>
              <a:defRPr lang="ru-RU" sz="3200" b="1" kern="1200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defRPr>
            </a:lvl3pPr>
            <a:lvl4pPr>
              <a:defRPr lang="ru-RU" sz="3200" b="1" kern="1200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defRPr>
            </a:lvl4pPr>
            <a:lvl5pPr>
              <a:defRPr lang="ru-RU" sz="3200" b="1" kern="1200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55821"/>
            <a:ext cx="870422" cy="118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5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408712" cy="1143000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FF0000"/>
                </a:solidFill>
                <a:latin typeface="Georgia" panose="02040502050405020303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1" y="40326"/>
            <a:ext cx="1444877" cy="121930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3813" y="1276350"/>
            <a:ext cx="9042400" cy="5537200"/>
          </a:xfrm>
        </p:spPr>
        <p:txBody>
          <a:bodyPr/>
          <a:lstStyle>
            <a:lvl1pPr>
              <a:defRPr lang="ru-RU" sz="3200" b="1" kern="1200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defRPr>
            </a:lvl1pPr>
            <a:lvl2pPr>
              <a:defRPr lang="ru-RU" sz="3200" b="1" kern="1200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defRPr>
            </a:lvl2pPr>
            <a:lvl3pPr>
              <a:defRPr lang="ru-RU" sz="3200" b="1" kern="1200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defRPr>
            </a:lvl3pPr>
            <a:lvl4pPr>
              <a:defRPr lang="ru-RU" sz="3200" b="1" kern="1200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defRPr>
            </a:lvl4pPr>
            <a:lvl5pPr>
              <a:defRPr lang="ru-RU" sz="3200" b="1" kern="1200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25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561" y="5090014"/>
            <a:ext cx="1444877" cy="121930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36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9CB25-2865-48B0-998B-173D9702AC8E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codestep.ru/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st.yandex.ru/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trogo.ru/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trigo.ru/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574675" y="315913"/>
            <a:ext cx="8001000" cy="115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Text Box 1"/>
          <p:cNvSpPr txBox="1">
            <a:spLocks noChangeArrowheads="1"/>
          </p:cNvSpPr>
          <p:nvPr/>
        </p:nvSpPr>
        <p:spPr bwMode="auto">
          <a:xfrm>
            <a:off x="251520" y="2852936"/>
            <a:ext cx="8709025" cy="3672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 Всероссийская олимпиада школьников:</a:t>
            </a:r>
          </a:p>
          <a:p>
            <a:pPr algn="ctr">
              <a:spcBef>
                <a:spcPts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000099"/>
                </a:solidFill>
                <a:latin typeface="Georgia" pitchFamily="18" charset="0"/>
              </a:rPr>
              <a:t>и</a:t>
            </a: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тоги и целевые ориентиры  участия </a:t>
            </a:r>
            <a:r>
              <a:rPr lang="ru-RU" sz="2800" b="1" smtClean="0">
                <a:solidFill>
                  <a:srgbClr val="000099"/>
                </a:solidFill>
                <a:latin typeface="Georgia" pitchFamily="18" charset="0"/>
              </a:rPr>
              <a:t>сочинских </a:t>
            </a:r>
            <a:r>
              <a:rPr lang="ru-RU" sz="2800" b="1" smtClean="0">
                <a:solidFill>
                  <a:srgbClr val="000099"/>
                </a:solidFill>
                <a:latin typeface="Georgia" pitchFamily="18" charset="0"/>
              </a:rPr>
              <a:t>школьников</a:t>
            </a: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 dirty="0" smtClean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776" y="188640"/>
            <a:ext cx="3254362" cy="345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94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Результаты школьного и муниципального этапов </a:t>
            </a:r>
            <a:r>
              <a:rPr lang="ru-RU" dirty="0" smtClean="0"/>
              <a:t>ВОШ </a:t>
            </a:r>
            <a:br>
              <a:rPr lang="ru-RU" dirty="0" smtClean="0"/>
            </a:br>
            <a:r>
              <a:rPr lang="ru-RU" dirty="0" smtClean="0"/>
              <a:t>2018-2019 </a:t>
            </a:r>
            <a:r>
              <a:rPr lang="ru-RU" dirty="0"/>
              <a:t>уч. г.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География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87865"/>
              </p:ext>
            </p:extLst>
          </p:nvPr>
        </p:nvGraphicFramePr>
        <p:xfrm>
          <a:off x="539552" y="1988841"/>
          <a:ext cx="3888430" cy="4286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342">
                  <a:extLst>
                    <a:ext uri="{9D8B030D-6E8A-4147-A177-3AD203B41FA5}">
                      <a16:colId xmlns:a16="http://schemas.microsoft.com/office/drawing/2014/main" val="1398995287"/>
                    </a:ext>
                  </a:extLst>
                </a:gridCol>
                <a:gridCol w="1310352">
                  <a:extLst>
                    <a:ext uri="{9D8B030D-6E8A-4147-A177-3AD203B41FA5}">
                      <a16:colId xmlns:a16="http://schemas.microsoft.com/office/drawing/2014/main" val="3805019344"/>
                    </a:ext>
                  </a:extLst>
                </a:gridCol>
                <a:gridCol w="771666">
                  <a:extLst>
                    <a:ext uri="{9D8B030D-6E8A-4147-A177-3AD203B41FA5}">
                      <a16:colId xmlns:a16="http://schemas.microsoft.com/office/drawing/2014/main" val="1026516983"/>
                    </a:ext>
                  </a:extLst>
                </a:gridCol>
                <a:gridCol w="664535">
                  <a:extLst>
                    <a:ext uri="{9D8B030D-6E8A-4147-A177-3AD203B41FA5}">
                      <a16:colId xmlns:a16="http://schemas.microsoft.com/office/drawing/2014/main" val="1334410627"/>
                    </a:ext>
                  </a:extLst>
                </a:gridCol>
                <a:gridCol w="664535">
                  <a:extLst>
                    <a:ext uri="{9D8B030D-6E8A-4147-A177-3AD203B41FA5}">
                      <a16:colId xmlns:a16="http://schemas.microsoft.com/office/drawing/2014/main" val="1594855844"/>
                    </a:ext>
                  </a:extLst>
                </a:gridCol>
              </a:tblGrid>
              <a:tr h="1879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Школьный </a:t>
                      </a:r>
                      <a:r>
                        <a:rPr lang="ru-RU" sz="1100" u="none" strike="noStrike" dirty="0" smtClean="0">
                          <a:effectLst/>
                        </a:rPr>
                        <a:t>этап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2878895164"/>
                  </a:ext>
                </a:extLst>
              </a:tr>
              <a:tr h="3401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Победители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Призеры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Участники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extLst>
                  <a:ext uri="{0D108BD9-81ED-4DB2-BD59-A6C34878D82A}">
                    <a16:rowId xmlns:a16="http://schemas.microsoft.com/office/drawing/2014/main" val="2999030625"/>
                  </a:ext>
                </a:extLst>
              </a:tr>
              <a:tr h="1879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Лицей №59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2459279629"/>
                  </a:ext>
                </a:extLst>
              </a:tr>
              <a:tr h="1879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>
                          <a:effectLst/>
                        </a:rPr>
                        <a:t>Гимназия №9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298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131673685"/>
                  </a:ext>
                </a:extLst>
              </a:tr>
              <a:tr h="1879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СОШ №7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34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945812773"/>
                  </a:ext>
                </a:extLst>
              </a:tr>
              <a:tr h="1879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Гимназия №76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4242346562"/>
                  </a:ext>
                </a:extLst>
              </a:tr>
              <a:tr h="1879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СОШ №85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890489329"/>
                  </a:ext>
                </a:extLst>
              </a:tr>
              <a:tr h="1879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>
                          <a:effectLst/>
                        </a:rPr>
                        <a:t>Гимназия №1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122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861623221"/>
                  </a:ext>
                </a:extLst>
              </a:tr>
              <a:tr h="1879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СОШ №2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109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83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645933877"/>
                  </a:ext>
                </a:extLst>
              </a:tr>
              <a:tr h="1879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Гимназия №8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41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601109693"/>
                  </a:ext>
                </a:extLst>
              </a:tr>
              <a:tr h="1879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СОШ №13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44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144430983"/>
                  </a:ext>
                </a:extLst>
              </a:tr>
              <a:tr h="1879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Гимназия №16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614436471"/>
                  </a:ext>
                </a:extLst>
              </a:tr>
              <a:tr h="1879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Лицей №22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23060688"/>
                  </a:ext>
                </a:extLst>
              </a:tr>
              <a:tr h="1879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СОШ №57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115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864641149"/>
                  </a:ext>
                </a:extLst>
              </a:tr>
              <a:tr h="1879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СОШ №27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133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287190717"/>
                  </a:ext>
                </a:extLst>
              </a:tr>
              <a:tr h="1879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>
                          <a:effectLst/>
                        </a:rPr>
                        <a:t>СОШ №38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32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2008261321"/>
                  </a:ext>
                </a:extLst>
              </a:tr>
              <a:tr h="1879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Гимназия №6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204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2526651135"/>
                  </a:ext>
                </a:extLst>
              </a:tr>
              <a:tr h="1879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Лицей №23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73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90903133"/>
                  </a:ext>
                </a:extLst>
              </a:tr>
              <a:tr h="1879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СОШ №11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2085956445"/>
                  </a:ext>
                </a:extLst>
              </a:tr>
              <a:tr h="1879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СОШ №29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2442288458"/>
                  </a:ext>
                </a:extLst>
              </a:tr>
              <a:tr h="1879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СОШ №77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045771530"/>
                  </a:ext>
                </a:extLst>
              </a:tr>
              <a:tr h="1879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СОШ №10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178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28267639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166870"/>
              </p:ext>
            </p:extLst>
          </p:nvPr>
        </p:nvGraphicFramePr>
        <p:xfrm>
          <a:off x="4706581" y="1988849"/>
          <a:ext cx="3935504" cy="4309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121">
                  <a:extLst>
                    <a:ext uri="{9D8B030D-6E8A-4147-A177-3AD203B41FA5}">
                      <a16:colId xmlns:a16="http://schemas.microsoft.com/office/drawing/2014/main" val="1915874120"/>
                    </a:ext>
                  </a:extLst>
                </a:gridCol>
                <a:gridCol w="1326215">
                  <a:extLst>
                    <a:ext uri="{9D8B030D-6E8A-4147-A177-3AD203B41FA5}">
                      <a16:colId xmlns:a16="http://schemas.microsoft.com/office/drawing/2014/main" val="2343592800"/>
                    </a:ext>
                  </a:extLst>
                </a:gridCol>
                <a:gridCol w="781008">
                  <a:extLst>
                    <a:ext uri="{9D8B030D-6E8A-4147-A177-3AD203B41FA5}">
                      <a16:colId xmlns:a16="http://schemas.microsoft.com/office/drawing/2014/main" val="264127796"/>
                    </a:ext>
                  </a:extLst>
                </a:gridCol>
                <a:gridCol w="672580">
                  <a:extLst>
                    <a:ext uri="{9D8B030D-6E8A-4147-A177-3AD203B41FA5}">
                      <a16:colId xmlns:a16="http://schemas.microsoft.com/office/drawing/2014/main" val="2031373402"/>
                    </a:ext>
                  </a:extLst>
                </a:gridCol>
                <a:gridCol w="672580">
                  <a:extLst>
                    <a:ext uri="{9D8B030D-6E8A-4147-A177-3AD203B41FA5}">
                      <a16:colId xmlns:a16="http://schemas.microsoft.com/office/drawing/2014/main" val="1168489256"/>
                    </a:ext>
                  </a:extLst>
                </a:gridCol>
              </a:tblGrid>
              <a:tr h="190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Муниципальный этап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776169"/>
                  </a:ext>
                </a:extLst>
              </a:tr>
              <a:tr h="3137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Победители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Призеры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Участники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extLst>
                  <a:ext uri="{0D108BD9-81ED-4DB2-BD59-A6C34878D82A}">
                    <a16:rowId xmlns:a16="http://schemas.microsoft.com/office/drawing/2014/main" val="741617408"/>
                  </a:ext>
                </a:extLst>
              </a:tr>
              <a:tr h="19026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Гимназия №1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1294630440"/>
                  </a:ext>
                </a:extLst>
              </a:tr>
              <a:tr h="19026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Лицей №95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1093195185"/>
                  </a:ext>
                </a:extLst>
              </a:tr>
              <a:tr h="19026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Лицей №59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234434101"/>
                  </a:ext>
                </a:extLst>
              </a:tr>
              <a:tr h="19026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>
                          <a:effectLst/>
                        </a:rPr>
                        <a:t>Гимназия №9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113613788"/>
                  </a:ext>
                </a:extLst>
              </a:tr>
              <a:tr h="19026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СОШ №7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1179101163"/>
                  </a:ext>
                </a:extLst>
              </a:tr>
              <a:tr h="19026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Гимназия №76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447390340"/>
                  </a:ext>
                </a:extLst>
              </a:tr>
              <a:tr h="19026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СОШ №85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4175230584"/>
                  </a:ext>
                </a:extLst>
              </a:tr>
              <a:tr h="19026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СОШ №2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4133697017"/>
                  </a:ext>
                </a:extLst>
              </a:tr>
              <a:tr h="19026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Гимназия №8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4125731651"/>
                  </a:ext>
                </a:extLst>
              </a:tr>
              <a:tr h="19026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СОШ №13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485815366"/>
                  </a:ext>
                </a:extLst>
              </a:tr>
              <a:tr h="19026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Гимназия №16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967887290"/>
                  </a:ext>
                </a:extLst>
              </a:tr>
              <a:tr h="19026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Лицей №22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1808144700"/>
                  </a:ext>
                </a:extLst>
              </a:tr>
              <a:tr h="19026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СОШ №57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4223787054"/>
                  </a:ext>
                </a:extLst>
              </a:tr>
              <a:tr h="19026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СОШ №27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445767019"/>
                  </a:ext>
                </a:extLst>
              </a:tr>
              <a:tr h="19026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>
                          <a:effectLst/>
                        </a:rPr>
                        <a:t>СОШ №38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2662461860"/>
                  </a:ext>
                </a:extLst>
              </a:tr>
              <a:tr h="19026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>
                          <a:effectLst/>
                        </a:rPr>
                        <a:t>Гимназия №6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040726683"/>
                  </a:ext>
                </a:extLst>
              </a:tr>
              <a:tr h="19026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Лицей №23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1588855603"/>
                  </a:ext>
                </a:extLst>
              </a:tr>
              <a:tr h="19026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СОШ №11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1396006593"/>
                  </a:ext>
                </a:extLst>
              </a:tr>
              <a:tr h="19026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СОШ №29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2040485045"/>
                  </a:ext>
                </a:extLst>
              </a:tr>
              <a:tr h="19026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</a:rPr>
                        <a:t>СОШ №77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1724147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9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Количество победителей, призеров и участников регионального этапа всероссийской и региональной олимпиады школьников в 2018-2019 учебном </a:t>
            </a:r>
            <a:r>
              <a:rPr lang="ru-RU" sz="2000" dirty="0" smtClean="0"/>
              <a:t>году</a:t>
            </a:r>
            <a:endParaRPr lang="ru-RU" sz="2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196909" y="1916832"/>
          <a:ext cx="4303082" cy="4353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8787">
                  <a:extLst>
                    <a:ext uri="{9D8B030D-6E8A-4147-A177-3AD203B41FA5}">
                      <a16:colId xmlns:a16="http://schemas.microsoft.com/office/drawing/2014/main" val="1122448105"/>
                    </a:ext>
                  </a:extLst>
                </a:gridCol>
                <a:gridCol w="984109">
                  <a:extLst>
                    <a:ext uri="{9D8B030D-6E8A-4147-A177-3AD203B41FA5}">
                      <a16:colId xmlns:a16="http://schemas.microsoft.com/office/drawing/2014/main" val="3522198038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3070573204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1586482214"/>
                    </a:ext>
                  </a:extLst>
                </a:gridCol>
              </a:tblGrid>
              <a:tr h="3512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Победители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Призеры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Участники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0333769"/>
                  </a:ext>
                </a:extLst>
              </a:tr>
              <a:tr h="194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Гимназия №1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804161"/>
                  </a:ext>
                </a:extLst>
              </a:tr>
              <a:tr h="194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СОШ №2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872556"/>
                  </a:ext>
                </a:extLst>
              </a:tr>
              <a:tr h="194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Гимназия №6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4123217"/>
                  </a:ext>
                </a:extLst>
              </a:tr>
              <a:tr h="194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СОШ №7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0915506"/>
                  </a:ext>
                </a:extLst>
              </a:tr>
              <a:tr h="194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Гимназия №8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4877463"/>
                  </a:ext>
                </a:extLst>
              </a:tr>
              <a:tr h="194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СОШ №10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4422121"/>
                  </a:ext>
                </a:extLst>
              </a:tr>
              <a:tr h="194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СОШ №12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5832590"/>
                  </a:ext>
                </a:extLst>
              </a:tr>
              <a:tr h="194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СОШ №13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7655915"/>
                  </a:ext>
                </a:extLst>
              </a:tr>
              <a:tr h="194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СОШ №14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018892"/>
                  </a:ext>
                </a:extLst>
              </a:tr>
              <a:tr h="194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Гимназия №15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51847"/>
                  </a:ext>
                </a:extLst>
              </a:tr>
              <a:tr h="194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Лицей №23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2546905"/>
                  </a:ext>
                </a:extLst>
              </a:tr>
              <a:tr h="194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СОШ №24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9144640"/>
                  </a:ext>
                </a:extLst>
              </a:tr>
              <a:tr h="194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Гимназия</a:t>
                      </a:r>
                      <a:br>
                        <a:rPr lang="ru-RU" sz="1400" u="none" strike="noStrike" dirty="0" smtClean="0">
                          <a:effectLst/>
                        </a:rPr>
                      </a:br>
                      <a:r>
                        <a:rPr lang="ru-RU" sz="1400" u="none" strike="noStrike" dirty="0" smtClean="0">
                          <a:effectLst/>
                        </a:rPr>
                        <a:t> «Школа бизнеса»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6143369"/>
                  </a:ext>
                </a:extLst>
              </a:tr>
              <a:tr h="194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ЦТРиГО</a:t>
                      </a:r>
                      <a:endParaRPr lang="ru-RU" sz="1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1269361"/>
                  </a:ext>
                </a:extLst>
              </a:tr>
              <a:tr h="194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Лицей №3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1129479"/>
                  </a:ext>
                </a:extLst>
              </a:tr>
              <a:tr h="194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Гимназия №5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8393509"/>
                  </a:ext>
                </a:extLst>
              </a:tr>
              <a:tr h="194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Гимназия №9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9428274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4572000" y="1909930"/>
          <a:ext cx="4248473" cy="4360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7">
                  <a:extLst>
                    <a:ext uri="{9D8B030D-6E8A-4147-A177-3AD203B41FA5}">
                      <a16:colId xmlns:a16="http://schemas.microsoft.com/office/drawing/2014/main" val="68907788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20672786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87797695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831763360"/>
                    </a:ext>
                  </a:extLst>
                </a:gridCol>
              </a:tblGrid>
              <a:tr h="371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ОО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Победители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Призеры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Участники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8051927"/>
                  </a:ext>
                </a:extLst>
              </a:tr>
              <a:tr h="23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СОШ №18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6576360"/>
                  </a:ext>
                </a:extLst>
              </a:tr>
              <a:tr h="23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Лицей №22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8364594"/>
                  </a:ext>
                </a:extLst>
              </a:tr>
              <a:tr h="23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ЦДО 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«Хоста»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6476199"/>
                  </a:ext>
                </a:extLst>
              </a:tr>
              <a:tr h="23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СОШ №25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1687260"/>
                  </a:ext>
                </a:extLst>
              </a:tr>
              <a:tr h="23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СОШ №26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8649244"/>
                  </a:ext>
                </a:extLst>
              </a:tr>
              <a:tr h="23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СОШ №27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2325333"/>
                  </a:ext>
                </a:extLst>
              </a:tr>
              <a:tr h="23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СОШ №28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7302714"/>
                  </a:ext>
                </a:extLst>
              </a:tr>
              <a:tr h="23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СОШ №49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9026097"/>
                  </a:ext>
                </a:extLst>
              </a:tr>
              <a:tr h="23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СОШ №53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4588768"/>
                  </a:ext>
                </a:extLst>
              </a:tr>
              <a:tr h="23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Лицей №59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5506685"/>
                  </a:ext>
                </a:extLst>
              </a:tr>
              <a:tr h="23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СОШ №65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3020692"/>
                  </a:ext>
                </a:extLst>
              </a:tr>
              <a:tr h="23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СОШ №100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2263160"/>
                  </a:ext>
                </a:extLst>
              </a:tr>
              <a:tr h="23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Гимназия №76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1911975"/>
                  </a:ext>
                </a:extLst>
              </a:tr>
              <a:tr h="23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СОШ №77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2095536"/>
                  </a:ext>
                </a:extLst>
              </a:tr>
              <a:tr h="23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СОШ №80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8817195"/>
                  </a:ext>
                </a:extLst>
              </a:tr>
              <a:tr h="235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СОШ №82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7585341"/>
                  </a:ext>
                </a:extLst>
              </a:tr>
              <a:tr h="2255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Лицей №95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8907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3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772816"/>
            <a:ext cx="4158310" cy="346239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6030" y="1585507"/>
            <a:ext cx="8479094" cy="45206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 135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участников РЭ ВОШ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ru-RU" sz="23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 приняли участие по </a:t>
            </a:r>
            <a:endParaRPr lang="ru-RU" sz="23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2-м </a:t>
            </a:r>
            <a:r>
              <a:rPr lang="ru-RU" sz="2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более </a:t>
            </a:r>
            <a:r>
              <a:rPr lang="ru-RU" sz="23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предметам)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выполнили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задания:</a:t>
            </a:r>
          </a:p>
          <a:p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чел. более чем на 80%; </a:t>
            </a:r>
            <a:r>
              <a:rPr lang="ru-RU" sz="23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трое из них получили дипломы </a:t>
            </a:r>
            <a:r>
              <a:rPr lang="ru-RU" sz="23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 предметам</a:t>
            </a:r>
            <a:r>
              <a:rPr lang="ru-RU" sz="23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Омельченко М., </a:t>
            </a:r>
            <a:r>
              <a:rPr lang="ru-RU" sz="2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3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3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гимназия </a:t>
            </a:r>
            <a:r>
              <a:rPr lang="ru-RU" sz="2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 (информатика и математика), </a:t>
            </a:r>
            <a:r>
              <a:rPr lang="ru-RU" sz="23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Демин Д., </a:t>
            </a:r>
            <a:r>
              <a:rPr lang="ru-RU" sz="2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3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3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3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имназия </a:t>
            </a:r>
            <a:r>
              <a:rPr lang="ru-RU" sz="2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 (математика и физика</a:t>
            </a:r>
            <a:r>
              <a:rPr lang="ru-RU" sz="23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3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Нескубина</a:t>
            </a:r>
            <a:r>
              <a:rPr lang="ru-RU" sz="2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С., 11 </a:t>
            </a:r>
            <a:r>
              <a:rPr lang="ru-RU" sz="23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гимназия №1 (литература и </a:t>
            </a:r>
            <a:r>
              <a:rPr lang="ru-RU" sz="23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 язык)</a:t>
            </a:r>
          </a:p>
          <a:p>
            <a:endParaRPr lang="ru-RU" sz="1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 м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енее чем на 10%: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астрономии-1, географии -1 </a:t>
            </a: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нулевые работы по информатике – 4 чел.;</a:t>
            </a:r>
          </a:p>
          <a:p>
            <a:r>
              <a:rPr lang="ru-RU" sz="23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чел. отсутствовали на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РЭ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ВОШ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</a:p>
          <a:p>
            <a:r>
              <a:rPr lang="ru-RU" sz="23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французскому языку</a:t>
            </a: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kwst\Desktop\выступления\смайлик 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515719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kwst\Desktop\выступления\смайли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070246"/>
            <a:ext cx="618738" cy="61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Georgia" pitchFamily="16" charset="0"/>
              </a:rPr>
              <a:t>Региональный  этап всероссийской  олимпиады школьников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57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604005"/>
              </p:ext>
            </p:extLst>
          </p:nvPr>
        </p:nvGraphicFramePr>
        <p:xfrm>
          <a:off x="164806" y="1357637"/>
          <a:ext cx="3960440" cy="733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Муниципал.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предметов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Выполнили более 80%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317930"/>
              </p:ext>
            </p:extLst>
          </p:nvPr>
        </p:nvGraphicFramePr>
        <p:xfrm>
          <a:off x="150101" y="2089165"/>
          <a:ext cx="3975145" cy="220393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54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7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7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Новороссийск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7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Сочи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7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Анапа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7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Северский 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Геленджик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Тимашевский</a:t>
                      </a:r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Загнутый угол 11"/>
          <p:cNvSpPr/>
          <p:nvPr/>
        </p:nvSpPr>
        <p:spPr>
          <a:xfrm>
            <a:off x="5554437" y="1629671"/>
            <a:ext cx="3063953" cy="2686949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9" tIns="34285" rIns="68569" bIns="34285" rtlCol="0" anchor="ctr" anchorCtr="0"/>
          <a:lstStyle/>
          <a:p>
            <a:pPr marL="201184" indent="-201184" algn="ctr">
              <a:spcBef>
                <a:spcPts val="600"/>
              </a:spcBef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84" indent="-201184" algn="ctr">
              <a:spcBef>
                <a:spcPts val="60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 – 161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 – 54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 – 41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Анапа – 26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Армавир – 16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Каневской – 13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Тимашевский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11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Кущевский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- 10</a:t>
            </a:r>
          </a:p>
        </p:txBody>
      </p:sp>
      <p:pic>
        <p:nvPicPr>
          <p:cNvPr id="14" name="Рисунок 13" descr="ÐÐ¾ÑÐ¾Ð¶ÐµÐµ Ð¸Ð·Ð¾Ð±ÑÐ°Ð¶ÐµÐ½Ð¸Ðµ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49" y="4361420"/>
            <a:ext cx="1600237" cy="145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3" descr="C:\Users\kwst\Desktop\выступления\смайли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3740" y="4512732"/>
            <a:ext cx="474742" cy="47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31142" y="1248602"/>
            <a:ext cx="4717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победителей, призеров РЭ ВОШ 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96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FF0000"/>
              </a:solidFill>
              <a:latin typeface="Georgia" pitchFamily="16" charset="0"/>
              <a:ea typeface="Microsoft YaHei" pitchFamily="34" charset="-122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033644"/>
              </p:ext>
            </p:extLst>
          </p:nvPr>
        </p:nvGraphicFramePr>
        <p:xfrm>
          <a:off x="122787" y="4736549"/>
          <a:ext cx="7385794" cy="210312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79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2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Кол-во участников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победителей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призеров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Всего дипломов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Краснодар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Новороссийск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Сочи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Анапа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Тимашевский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370"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72008" y="4367217"/>
            <a:ext cx="7580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Результаты 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участия МО в заключительном этапе</a:t>
            </a:r>
            <a:endParaRPr lang="ru-RU" sz="2000" b="1" dirty="0">
              <a:solidFill>
                <a:srgbClr val="FF0000"/>
              </a:solidFill>
              <a:latin typeface="Georgia" pitchFamily="16" charset="0"/>
              <a:ea typeface="Microsoft YaHei" pitchFamily="34" charset="-122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Georgia" pitchFamily="16" charset="0"/>
                <a:ea typeface="Microsoft YaHei" pitchFamily="34" charset="-122"/>
              </a:rPr>
              <a:t>Сравнительный анализ результатов  участия г. Сочи в региональном и заключительном этапе олимпиады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569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6453337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   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002060"/>
              </a:solidFill>
              <a:latin typeface="Georgia" pitchFamily="18" charset="0"/>
              <a:ea typeface="Microsoft YaHei" pitchFamily="34" charset="-12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3370" y="1338302"/>
            <a:ext cx="8857254" cy="2664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результатам участия в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региональном и заключительном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этапах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олимпиады г.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Сочи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занимает 3 место;</a:t>
            </a:r>
          </a:p>
          <a:p>
            <a:pPr>
              <a:buFontTx/>
              <a:buChar char="-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последние 3 года тенденция к снижению массовости участия в школьном этапе, в школах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формальное,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небрежное отношение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несвоевременность в оформлении документов (результатов);</a:t>
            </a:r>
          </a:p>
          <a:p>
            <a:pPr>
              <a:buFontTx/>
              <a:buChar char="-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качественный показатель эффективности участия в олимпиаде: 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школьном и муниципальном этапах – снижение, 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региональном и заключительном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роста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2404" y="4414589"/>
            <a:ext cx="88382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ффективные формы подготовки к завершающим этапам олимпиады</a:t>
            </a:r>
          </a:p>
          <a:p>
            <a:pPr marL="90488" indent="-90488">
              <a:buAutoNum type="arabicParenR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победителями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призерами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муниципального этапов: индивидуально-образовательные маршруты</a:t>
            </a:r>
          </a:p>
          <a:p>
            <a:pPr marL="457200" indent="-457200">
              <a:buAutoNum type="arabicParenR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Учебно-тренировочные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сборы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МБУ ДО ЦТРиГО г. Сочи (физика, информатика, франц. язык) Итог: 65 чел.-13 дипломов на РЭ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Обучение по дополнительным общеобразовательным программам ГБУ ДО КК «Центр развития одаренности»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49263" fontAlgn="base"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Всероссийская олимпиада школьников</a:t>
            </a:r>
            <a:br>
              <a:rPr lang="ru-RU" dirty="0"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выводы </a:t>
            </a:r>
            <a:r>
              <a:rPr lang="ru-RU" dirty="0" smtClean="0"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2018-2019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634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98084" y="0"/>
            <a:ext cx="6845916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endParaRPr lang="ru-RU" sz="2400" b="1" dirty="0">
              <a:solidFill>
                <a:srgbClr val="FF6633"/>
              </a:solidFill>
              <a:latin typeface="Georgia" pitchFamily="16" charset="0"/>
              <a:ea typeface="Microsoft YaHei" pitchFamily="34" charset="-12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236" y="1522542"/>
            <a:ext cx="87849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На муниципальном уровне: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  <a:p>
            <a:pPr algn="just" defTabSz="1809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- реализовать организационно-технологическую модель проведения школьного, муниципального этапов с </a:t>
            </a:r>
            <a:r>
              <a:rPr lang="ru-RU" sz="2000" b="1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целью </a:t>
            </a:r>
            <a:r>
              <a:rPr lang="ru-RU" sz="2000" b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повышения качества подготовки школьников и эффективности результатов их участия</a:t>
            </a:r>
            <a:r>
              <a:rPr lang="ru-RU" sz="2000" b="1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в олимпиаде; 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- обеспечить </a:t>
            </a:r>
            <a:r>
              <a:rPr lang="ru-RU" sz="2000" b="1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100% участие всех образовательных организаций на школьном и муниципальном этапах</a:t>
            </a:r>
            <a:r>
              <a:rPr lang="ru-RU" sz="2000" b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;</a:t>
            </a:r>
          </a:p>
          <a:p>
            <a:pPr marL="180975" indent="-180975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ru-RU" sz="2000" b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обеспечить </a:t>
            </a:r>
            <a:r>
              <a:rPr lang="ru-RU" sz="2000" b="1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формирование компетентного </a:t>
            </a:r>
            <a:r>
              <a:rPr lang="ru-RU" sz="2000" b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жюри;</a:t>
            </a:r>
          </a:p>
          <a:p>
            <a:pPr marL="180975" indent="-180975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ru-RU" sz="2000" b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усилить </a:t>
            </a:r>
            <a:r>
              <a:rPr lang="ru-RU" sz="2000" b="1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контроль за организацией и проведением школьного </a:t>
            </a:r>
            <a:r>
              <a:rPr lang="ru-RU" sz="2000" b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и муниципального этапов; </a:t>
            </a:r>
            <a:endParaRPr lang="ru-RU" sz="2000" b="1" dirty="0">
              <a:solidFill>
                <a:srgbClr val="222076"/>
              </a:solidFill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  <a:p>
            <a:pPr marL="180975" indent="-180975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ru-RU" sz="2000" b="1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силить контроль за реализацией индивидуально-образовательных маршрутов </a:t>
            </a:r>
            <a:r>
              <a:rPr lang="ru-RU" sz="2000" b="1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по подготовке к олимпиаде </a:t>
            </a:r>
            <a:r>
              <a:rPr lang="ru-RU" sz="2000" b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победителей </a:t>
            </a:r>
            <a:r>
              <a:rPr lang="ru-RU" sz="2000" b="1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и призеров муниципального и регионального </a:t>
            </a:r>
            <a:r>
              <a:rPr lang="ru-RU" sz="2000" b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этапов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000" b="1" dirty="0" smtClean="0">
              <a:solidFill>
                <a:srgbClr val="FF0000"/>
              </a:solidFill>
              <a:latin typeface="Georgia" pitchFamily="18" charset="0"/>
              <a:ea typeface="Microsoft YaHei" pitchFamily="34" charset="-122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Всероссийская олимпиада школьников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задачи </a:t>
            </a:r>
            <a:r>
              <a:rPr lang="ru-RU" dirty="0"/>
              <a:t>2019-2020</a:t>
            </a:r>
          </a:p>
        </p:txBody>
      </p:sp>
    </p:spTree>
    <p:extLst>
      <p:ext uri="{BB962C8B-B14F-4D97-AF65-F5344CB8AC3E}">
        <p14:creationId xmlns:p14="http://schemas.microsoft.com/office/powerpoint/2010/main" val="313201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98084" y="0"/>
            <a:ext cx="6845916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endParaRPr lang="ru-RU" sz="2400" b="1" dirty="0">
              <a:solidFill>
                <a:srgbClr val="FF6633"/>
              </a:solidFill>
              <a:latin typeface="Georgia" pitchFamily="16" charset="0"/>
              <a:ea typeface="Microsoft YaHei" pitchFamily="34" charset="-12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369412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На </a:t>
            </a: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школьном уровне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: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000" b="1" dirty="0">
              <a:solidFill>
                <a:srgbClr val="FF0000"/>
              </a:solidFill>
              <a:latin typeface="Georgia" pitchFamily="18" charset="0"/>
              <a:ea typeface="Microsoft YaHei" pitchFamily="34" charset="-122"/>
            </a:endParaRPr>
          </a:p>
          <a:p>
            <a:pPr algn="just" defTabSz="1809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 smtClean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- </a:t>
            </a:r>
            <a:r>
              <a:rPr lang="ru-RU" sz="2000" b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приоритетная задача – организация целенаправленной работы (системы) с одаренными и талантливыми детьми</a:t>
            </a:r>
            <a:r>
              <a:rPr lang="ru-RU" sz="2000" i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; </a:t>
            </a:r>
          </a:p>
          <a:p>
            <a:pPr marL="180975" indent="-180975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ru-RU" sz="2000" b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обеспечить </a:t>
            </a:r>
            <a:r>
              <a:rPr lang="ru-RU" sz="2000" b="1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организацию и проведение школьного этапа </a:t>
            </a:r>
            <a:r>
              <a:rPr lang="ru-RU" sz="2000" b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олимпиады </a:t>
            </a:r>
            <a:r>
              <a:rPr lang="ru-RU" sz="2000" b="1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по всем </a:t>
            </a:r>
            <a:r>
              <a:rPr lang="ru-RU" sz="2000" b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предметам и своевременное </a:t>
            </a:r>
            <a:r>
              <a:rPr lang="ru-RU" sz="2000" b="1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предоставление </a:t>
            </a:r>
            <a:r>
              <a:rPr lang="ru-RU" sz="2000" b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отчетов (результатов)проведения олимпиады;</a:t>
            </a:r>
          </a:p>
          <a:p>
            <a:pPr marL="180975" indent="-180975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ru-RU" sz="2000" b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обеспечить 100% участие всех победителей школьного этапа в </a:t>
            </a:r>
            <a:r>
              <a:rPr lang="ru-RU" sz="2000" b="1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муниципальном </a:t>
            </a:r>
            <a:r>
              <a:rPr lang="ru-RU" sz="2000" b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этапе </a:t>
            </a:r>
            <a:r>
              <a:rPr lang="ru-RU" sz="2000" b="1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олимпиады </a:t>
            </a:r>
            <a:r>
              <a:rPr lang="ru-RU" sz="2000" b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(далее региональном)</a:t>
            </a:r>
            <a:r>
              <a:rPr lang="ru-RU" sz="2000" i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; </a:t>
            </a:r>
            <a:endParaRPr lang="ru-RU" sz="2000" i="1" dirty="0">
              <a:solidFill>
                <a:srgbClr val="222076"/>
              </a:solidFill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  <a:p>
            <a:pPr marL="180975" indent="-180975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ru-RU" sz="2000" b="1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разработать  </a:t>
            </a:r>
            <a:r>
              <a:rPr lang="ru-RU" sz="2000" b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индивидуально-образовательный маршрут по </a:t>
            </a:r>
            <a:r>
              <a:rPr lang="ru-RU" sz="2000" b="1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подготовке к </a:t>
            </a:r>
            <a:r>
              <a:rPr lang="ru-RU" sz="2000" b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завершающим этапам олимпиады победителей </a:t>
            </a:r>
            <a:r>
              <a:rPr lang="ru-RU" sz="2000" b="1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и призеров </a:t>
            </a:r>
            <a:r>
              <a:rPr lang="ru-RU" sz="2000" b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школьного, муниципального этапов;</a:t>
            </a:r>
            <a:endParaRPr lang="ru-RU" sz="2000" b="1" dirty="0">
              <a:solidFill>
                <a:srgbClr val="222076"/>
              </a:solidFill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  <a:p>
            <a:pPr marL="180975" indent="-180975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ru-RU" sz="2000" b="1" dirty="0" smtClean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создать </a:t>
            </a:r>
            <a:r>
              <a:rPr lang="ru-RU" sz="2000" b="1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условия для повышения квалификации педагогов по технологиям подготовки обучающихся к интеллектуальным олимпиадам и конкурсам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eorgia" pitchFamily="16" charset="0"/>
                <a:ea typeface="Microsoft YaHei" pitchFamily="34" charset="-122"/>
              </a:rPr>
              <a:t> Всероссийская олимпиада школьников </a:t>
            </a:r>
            <a:r>
              <a:rPr lang="ru-RU" dirty="0"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задачи </a:t>
            </a:r>
            <a:r>
              <a:rPr lang="ru-RU" dirty="0" smtClean="0"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2019-2020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514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98084" y="0"/>
            <a:ext cx="6845916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endParaRPr lang="ru-RU" sz="2400" b="1" dirty="0">
              <a:solidFill>
                <a:srgbClr val="FF6633"/>
              </a:solidFill>
              <a:latin typeface="Georgia" pitchFamily="16" charset="0"/>
              <a:ea typeface="Microsoft YaHei" pitchFamily="34" charset="-12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924944"/>
            <a:ext cx="8640960" cy="2520280"/>
          </a:xfrm>
        </p:spPr>
        <p:txBody>
          <a:bodyPr>
            <a:noAutofit/>
          </a:bodyPr>
          <a:lstStyle/>
          <a:p>
            <a:r>
              <a:rPr lang="ru-RU" sz="2000" dirty="0" smtClean="0"/>
              <a:t> </a:t>
            </a:r>
            <a:r>
              <a:rPr lang="ru-RU" sz="2800" b="1" dirty="0">
                <a:solidFill>
                  <a:srgbClr val="000099"/>
                </a:solidFill>
                <a:latin typeface="Georgia" pitchFamily="18" charset="0"/>
                <a:ea typeface="+mn-ea"/>
                <a:cs typeface="+mn-cs"/>
              </a:rPr>
              <a:t>Организация и проведение школьного, муниципального и регионального этапов всероссийской олимпиады школьников </a:t>
            </a:r>
            <a:r>
              <a:rPr lang="en-US" sz="2800" b="1" dirty="0">
                <a:solidFill>
                  <a:srgbClr val="000099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en-US" sz="2800" b="1" dirty="0">
                <a:solidFill>
                  <a:srgbClr val="000099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2800" b="1" dirty="0">
                <a:solidFill>
                  <a:srgbClr val="000099"/>
                </a:solidFill>
                <a:latin typeface="Georgia" pitchFamily="18" charset="0"/>
                <a:ea typeface="+mn-ea"/>
                <a:cs typeface="+mn-cs"/>
              </a:rPr>
              <a:t>в 2019-2020 учебном </a:t>
            </a: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  <a:ea typeface="+mn-ea"/>
                <a:cs typeface="+mn-cs"/>
              </a:rPr>
              <a:t>году</a:t>
            </a:r>
            <a:endParaRPr lang="ru-RU" sz="2800" b="1" dirty="0">
              <a:solidFill>
                <a:srgbClr val="000099"/>
              </a:solidFill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987" y="230187"/>
            <a:ext cx="3024009" cy="32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94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График проведения </a:t>
            </a:r>
            <a:br>
              <a:rPr lang="ru-RU" dirty="0"/>
            </a:br>
            <a:r>
              <a:rPr lang="ru-RU" dirty="0"/>
              <a:t>всероссийской олимпиады школьников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593097" cy="593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Календарный график проведения школьного этапа всероссийской олимпиады школьников в 2019-2020 учебном году</a:t>
            </a:r>
          </a:p>
        </p:txBody>
      </p:sp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8294"/>
              </p:ext>
            </p:extLst>
          </p:nvPr>
        </p:nvGraphicFramePr>
        <p:xfrm>
          <a:off x="251520" y="1412776"/>
          <a:ext cx="8651205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608">
                  <a:extLst>
                    <a:ext uri="{9D8B030D-6E8A-4147-A177-3AD203B41FA5}">
                      <a16:colId xmlns:a16="http://schemas.microsoft.com/office/drawing/2014/main" val="4034125830"/>
                    </a:ext>
                  </a:extLst>
                </a:gridCol>
                <a:gridCol w="4851024">
                  <a:extLst>
                    <a:ext uri="{9D8B030D-6E8A-4147-A177-3AD203B41FA5}">
                      <a16:colId xmlns:a16="http://schemas.microsoft.com/office/drawing/2014/main" val="2005222079"/>
                    </a:ext>
                  </a:extLst>
                </a:gridCol>
                <a:gridCol w="2962573">
                  <a:extLst>
                    <a:ext uri="{9D8B030D-6E8A-4147-A177-3AD203B41FA5}">
                      <a16:colId xmlns:a16="http://schemas.microsoft.com/office/drawing/2014/main" val="395180225"/>
                    </a:ext>
                  </a:extLst>
                </a:gridCol>
              </a:tblGrid>
              <a:tr h="560988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 п/п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олимпиады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 algn="l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Дата проведения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0908419"/>
                  </a:ext>
                </a:extLst>
              </a:tr>
              <a:tr h="280495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Биология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 algn="l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 </a:t>
                      </a:r>
                      <a:r>
                        <a:rPr lang="ru-RU" sz="2000">
                          <a:effectLst/>
                        </a:rPr>
                        <a:t>сентября </a:t>
                      </a:r>
                      <a:r>
                        <a:rPr lang="en-US" sz="2000">
                          <a:effectLst/>
                        </a:rPr>
                        <a:t>2019 г.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6833016"/>
                  </a:ext>
                </a:extLst>
              </a:tr>
              <a:tr h="280495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Литература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 algn="l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 </a:t>
                      </a:r>
                      <a:r>
                        <a:rPr lang="ru-RU" sz="2000" dirty="0">
                          <a:effectLst/>
                        </a:rPr>
                        <a:t>сентября </a:t>
                      </a:r>
                      <a:r>
                        <a:rPr lang="en-US" sz="2000" dirty="0">
                          <a:effectLst/>
                        </a:rPr>
                        <a:t>2019 г.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0867607"/>
                  </a:ext>
                </a:extLst>
              </a:tr>
              <a:tr h="280495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Экология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 algn="l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 </a:t>
                      </a:r>
                      <a:r>
                        <a:rPr lang="ru-RU" sz="2000" dirty="0">
                          <a:effectLst/>
                        </a:rPr>
                        <a:t>сентября </a:t>
                      </a:r>
                      <a:r>
                        <a:rPr lang="en-US" sz="2000" dirty="0">
                          <a:effectLst/>
                        </a:rPr>
                        <a:t>2019 г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8923579"/>
                  </a:ext>
                </a:extLst>
              </a:tr>
              <a:tr h="280495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Французский язык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 algn="l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 </a:t>
                      </a:r>
                      <a:r>
                        <a:rPr lang="ru-RU" sz="2000">
                          <a:effectLst/>
                        </a:rPr>
                        <a:t>сентября </a:t>
                      </a:r>
                      <a:r>
                        <a:rPr lang="en-US" sz="2000">
                          <a:effectLst/>
                        </a:rPr>
                        <a:t>2019 г.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6342233"/>
                  </a:ext>
                </a:extLst>
              </a:tr>
              <a:tr h="329084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Основы безопасности жизнедеятельности (ОБЖ)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 algn="l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24 сентября 2019 г.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1827901"/>
                  </a:ext>
                </a:extLst>
              </a:tr>
              <a:tr h="280495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Обществознание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 algn="l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 </a:t>
                      </a:r>
                      <a:r>
                        <a:rPr lang="ru-RU" sz="2000" dirty="0">
                          <a:effectLst/>
                        </a:rPr>
                        <a:t>сентября </a:t>
                      </a:r>
                      <a:r>
                        <a:rPr lang="en-US" sz="2000" dirty="0">
                          <a:effectLst/>
                        </a:rPr>
                        <a:t>2019 г.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6557110"/>
                  </a:ext>
                </a:extLst>
              </a:tr>
              <a:tr h="280495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Английский язык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 algn="l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26 </a:t>
                      </a:r>
                      <a:r>
                        <a:rPr lang="ru-RU" sz="2000" dirty="0">
                          <a:effectLst/>
                        </a:rPr>
                        <a:t>сентября </a:t>
                      </a:r>
                      <a:r>
                        <a:rPr lang="en-US" sz="2000" dirty="0">
                          <a:effectLst/>
                        </a:rPr>
                        <a:t>2019 г.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185769"/>
                  </a:ext>
                </a:extLst>
              </a:tr>
              <a:tr h="280495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Астрономия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 algn="l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27 </a:t>
                      </a:r>
                      <a:r>
                        <a:rPr lang="ru-RU" sz="2000" dirty="0">
                          <a:effectLst/>
                        </a:rPr>
                        <a:t>сентября </a:t>
                      </a:r>
                      <a:r>
                        <a:rPr lang="en-US" sz="2000" dirty="0">
                          <a:effectLst/>
                        </a:rPr>
                        <a:t>2019 г.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3427262"/>
                  </a:ext>
                </a:extLst>
              </a:tr>
              <a:tr h="280495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Испанский язык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 algn="l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30 сентября 2019 г.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2563488"/>
                  </a:ext>
                </a:extLst>
              </a:tr>
              <a:tr h="280495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Физика 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 algn="l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 октября 2019 г.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2661982"/>
                  </a:ext>
                </a:extLst>
              </a:tr>
              <a:tr h="280495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Информатика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 algn="l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 октября 2019 г.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9755738"/>
                  </a:ext>
                </a:extLst>
              </a:tr>
              <a:tr h="280495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Русский язык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 algn="l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 октября 2019 г.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3834723"/>
                  </a:ext>
                </a:extLst>
              </a:tr>
              <a:tr h="280495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История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 algn="l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 октября 2019 г.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4941034"/>
                  </a:ext>
                </a:extLst>
              </a:tr>
              <a:tr h="280495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14.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Физическая культура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 algn="l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7, 8 октября 2019 г.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2549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98084" y="0"/>
            <a:ext cx="6845916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endParaRPr lang="ru-RU" sz="2400" b="1" dirty="0">
              <a:solidFill>
                <a:srgbClr val="FF6633"/>
              </a:solidFill>
              <a:latin typeface="Georgia" pitchFamily="1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70080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b="1" dirty="0" smtClean="0">
                <a:solidFill>
                  <a:srgbClr val="222076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300586"/>
              </p:ext>
            </p:extLst>
          </p:nvPr>
        </p:nvGraphicFramePr>
        <p:xfrm>
          <a:off x="251521" y="1700807"/>
          <a:ext cx="8640960" cy="2362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школьников (ч/ш)</a:t>
                      </a:r>
                      <a:r>
                        <a:rPr lang="ru-RU" sz="2400" b="1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                          2017-2018 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6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24 688 </a:t>
                      </a:r>
                      <a:r>
                        <a:rPr lang="ru-RU" sz="24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 </a:t>
                      </a:r>
                      <a:r>
                        <a:rPr lang="ru-RU" sz="2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86 072 </a:t>
                      </a:r>
                      <a:r>
                        <a:rPr lang="ru-RU" sz="24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участий</a:t>
                      </a:r>
                    </a:p>
                    <a:p>
                      <a:pPr algn="ctr" fontAlgn="ctr"/>
                      <a:r>
                        <a:rPr lang="ru-RU" sz="2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 </a:t>
                      </a:r>
                      <a:r>
                        <a:rPr lang="ru-RU" sz="2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общ. ч/ш 5-11 </a:t>
                      </a:r>
                      <a:r>
                        <a:rPr lang="ru-RU" sz="2400" b="0" i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2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28251 /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64 720</a:t>
                      </a:r>
                      <a:endParaRPr lang="ru-RU" sz="2400" b="0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endParaRPr lang="ru-RU" sz="2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4 380 </a:t>
                      </a:r>
                      <a:r>
                        <a:rPr lang="ru-RU" sz="2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 </a:t>
                      </a:r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8 068 </a:t>
                      </a:r>
                      <a:r>
                        <a:rPr lang="ru-RU" sz="24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участий</a:t>
                      </a:r>
                      <a:endParaRPr lang="ru-RU" sz="2400" b="0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19,6% </a:t>
                      </a:r>
                      <a:r>
                        <a:rPr lang="ru-RU" sz="24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общ. ч/ш 7-11 </a:t>
                      </a:r>
                      <a:r>
                        <a:rPr lang="ru-RU" sz="2400" b="0" i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2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4 767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7 965 </a:t>
                      </a:r>
                    </a:p>
                    <a:p>
                      <a:pPr algn="ctr" fontAlgn="ctr"/>
                      <a:r>
                        <a:rPr lang="ru-RU" sz="24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179513" y="4232126"/>
            <a:ext cx="8856983" cy="26258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муниципальном этапе из 52 ОУ наиболее результативны учащиеся: </a:t>
            </a:r>
            <a:r>
              <a:rPr lang="ru-RU" sz="23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лицеев </a:t>
            </a:r>
            <a:r>
              <a:rPr lang="ru-RU" sz="2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22, № 59, № 95; г</a:t>
            </a:r>
            <a:r>
              <a:rPr lang="ru-RU" sz="23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имназий №1</a:t>
            </a:r>
            <a:r>
              <a:rPr lang="ru-RU" sz="2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№6, №8, №9, №76,«Школа бизнеса»; СОШ №2, №7, №10, №13, №53, №65, №80  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Массовость участия в школьном этапе снизилась на 14% Результативность муниципального этапа (дипломы) снизилась </a:t>
            </a:r>
          </a:p>
          <a:p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2017/18 – 1554 чел., – 23,1% </a:t>
            </a:r>
          </a:p>
          <a:p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2018/19 – 1391 чел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–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21,9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:\Users\kwst\Desktop\выступления\смайлик 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6128045"/>
            <a:ext cx="613509" cy="6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1687" y="6128045"/>
            <a:ext cx="269192" cy="64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Всероссийская </a:t>
            </a:r>
            <a:br>
              <a:rPr lang="ru-RU" dirty="0" smtClean="0"/>
            </a:br>
            <a:r>
              <a:rPr lang="ru-RU" dirty="0" smtClean="0"/>
              <a:t>олимпиада школьников</a:t>
            </a:r>
            <a:br>
              <a:rPr lang="ru-RU" dirty="0" smtClean="0"/>
            </a:br>
            <a:r>
              <a:rPr lang="ru-RU" dirty="0" smtClean="0"/>
              <a:t>школьный  и муниципальный этапы</a:t>
            </a:r>
            <a:br>
              <a:rPr lang="ru-RU" dirty="0" smtClean="0"/>
            </a:br>
            <a:r>
              <a:rPr lang="ru-RU" dirty="0" smtClean="0"/>
              <a:t>(по 22 предметам)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314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Календарный график проведения школьного этапа всероссийской олимпиады школьников в 2019-2020 учебном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785490"/>
              </p:ext>
            </p:extLst>
          </p:nvPr>
        </p:nvGraphicFramePr>
        <p:xfrm>
          <a:off x="251520" y="1412776"/>
          <a:ext cx="8712968" cy="4394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587">
                  <a:extLst>
                    <a:ext uri="{9D8B030D-6E8A-4147-A177-3AD203B41FA5}">
                      <a16:colId xmlns:a16="http://schemas.microsoft.com/office/drawing/2014/main" val="1023109276"/>
                    </a:ext>
                  </a:extLst>
                </a:gridCol>
                <a:gridCol w="5133077">
                  <a:extLst>
                    <a:ext uri="{9D8B030D-6E8A-4147-A177-3AD203B41FA5}">
                      <a16:colId xmlns:a16="http://schemas.microsoft.com/office/drawing/2014/main" val="2130117913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189201110"/>
                    </a:ext>
                  </a:extLst>
                </a:gridCol>
              </a:tblGrid>
              <a:tr h="607491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 п/п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олимпиады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Дата проведения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0386190"/>
                  </a:ext>
                </a:extLst>
              </a:tr>
              <a:tr h="353056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Немецкий язык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 октября 2019 г.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7310413"/>
                  </a:ext>
                </a:extLst>
              </a:tr>
              <a:tr h="353056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Математика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 октября 2019 г.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555858"/>
                  </a:ext>
                </a:extLst>
              </a:tr>
              <a:tr h="353056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17.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География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 октября 2019 г.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6453534"/>
                  </a:ext>
                </a:extLst>
              </a:tr>
              <a:tr h="607491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18.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Искусство (мировая художественная культура)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14 октября 2019 г.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276186"/>
                  </a:ext>
                </a:extLst>
              </a:tr>
              <a:tr h="353056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Химия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 октября 2019 г.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7980069"/>
                  </a:ext>
                </a:extLst>
              </a:tr>
              <a:tr h="353056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Право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 октября 2019 г.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1049025"/>
                  </a:ext>
                </a:extLst>
              </a:tr>
              <a:tr h="353056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21.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Технология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17 </a:t>
                      </a:r>
                      <a:r>
                        <a:rPr lang="ru-RU" sz="2000" dirty="0" smtClean="0">
                          <a:effectLst/>
                        </a:rPr>
                        <a:t>октября </a:t>
                      </a:r>
                      <a:r>
                        <a:rPr lang="ru-RU" sz="2000" dirty="0">
                          <a:effectLst/>
                        </a:rPr>
                        <a:t>2019 г.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8487390"/>
                  </a:ext>
                </a:extLst>
              </a:tr>
              <a:tr h="353056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22.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Экономика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21 октября 2019 г.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1204562"/>
                  </a:ext>
                </a:extLst>
              </a:tr>
              <a:tr h="353056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Китайский язык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22 октября 2019 г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5982236"/>
                  </a:ext>
                </a:extLst>
              </a:tr>
              <a:tr h="353056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24.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Итальянский язык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23 октября 2019 г.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2259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3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529FE-90C2-42EF-A0C4-E07C5C2D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Школьный этап по информатике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E7D3B9-C5B2-4F68-9DE9-5B7892A3EF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– 6 КЛАСС</a:t>
            </a:r>
          </a:p>
          <a:p>
            <a:pPr algn="just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</a:t>
            </a:r>
            <a:r>
              <a:rPr lang="ru-RU" sz="3200" dirty="0"/>
              <a:t>, обязательным к оцениванию, является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бумажный вариант</a:t>
            </a:r>
            <a:r>
              <a:rPr lang="ru-RU" sz="3200" dirty="0"/>
              <a:t>, как и в прошлом году</a:t>
            </a:r>
          </a:p>
          <a:p>
            <a:pPr algn="just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Дополнительным</a:t>
            </a:r>
            <a:r>
              <a:rPr lang="ru-RU" sz="3200" dirty="0"/>
              <a:t>, оцениваемым на усмотрение школы, является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-тур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/>
              <a:t>на платформе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CODESTEP.RU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529FE-90C2-42EF-A0C4-E07C5C2D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Школьный этап по информатике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E7D3B9-C5B2-4F68-9DE9-5B7892A3EF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– 6 КЛАСС</a:t>
            </a:r>
          </a:p>
          <a:p>
            <a:pPr marL="0" indent="0" algn="ctr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проведения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-тура:</a:t>
            </a:r>
          </a:p>
          <a:p>
            <a:r>
              <a:rPr lang="ru-RU" sz="3200" dirty="0"/>
              <a:t>За несколько дней до олимпиады, необходимо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пройти пробный тур </a:t>
            </a:r>
            <a:r>
              <a:rPr lang="ru-RU" sz="3200" dirty="0"/>
              <a:t>для знакомства с системой</a:t>
            </a:r>
          </a:p>
          <a:p>
            <a:r>
              <a:rPr lang="en-US" sz="3200" dirty="0"/>
              <a:t>Online</a:t>
            </a:r>
            <a:r>
              <a:rPr lang="ru-RU" sz="3200" dirty="0"/>
              <a:t>-тур</a:t>
            </a:r>
            <a:r>
              <a:rPr lang="en-US" sz="3200" dirty="0"/>
              <a:t> </a:t>
            </a:r>
            <a:r>
              <a:rPr lang="ru-RU" sz="3200" dirty="0"/>
              <a:t>ученик может пройти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/>
              <a:t>Результаты основного тура участник фиксирует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 на телефон </a:t>
            </a:r>
            <a:r>
              <a:rPr lang="ru-RU" sz="3200" dirty="0"/>
              <a:t>и передает классному руководителю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312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529FE-90C2-42EF-A0C4-E07C5C2D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Школьный этап по информатике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E7D3B9-C5B2-4F68-9DE9-5B7892A3EF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– 6 КЛАСС</a:t>
            </a:r>
          </a:p>
          <a:p>
            <a:pPr marL="0" indent="0" algn="ctr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итогов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проведения бумажного тура </a:t>
            </a:r>
            <a:r>
              <a:rPr lang="ru-RU" sz="3200" dirty="0"/>
              <a:t>загружаются в АСУ стандартным способом с использованием протокола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проведения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online-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тура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/>
              <a:t>в АСУ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ЗАГРУЖАЮТСЯ </a:t>
            </a:r>
          </a:p>
        </p:txBody>
      </p:sp>
    </p:spTree>
    <p:extLst>
      <p:ext uri="{BB962C8B-B14F-4D97-AF65-F5344CB8AC3E}">
        <p14:creationId xmlns:p14="http://schemas.microsoft.com/office/powerpoint/2010/main" val="30149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529FE-90C2-42EF-A0C4-E07C5C2D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Школьный этап по информатике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E7D3B9-C5B2-4F68-9DE9-5B7892A3EF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– 11 КЛАСС</a:t>
            </a:r>
          </a:p>
          <a:p>
            <a:pPr algn="just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</a:t>
            </a:r>
            <a:r>
              <a:rPr lang="ru-RU" sz="3200" dirty="0"/>
              <a:t>, обязательным к оцениванию, является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-тур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/>
              <a:t>на платформе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CONTEST.YANDEX.RU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проведения: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2 - 6 октября 2019</a:t>
            </a:r>
          </a:p>
          <a:p>
            <a:pPr marL="0" indent="0" algn="ctr">
              <a:buNone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200" dirty="0"/>
              <a:t>Для получения логинов и паролей доступа, </a:t>
            </a:r>
            <a:br>
              <a:rPr lang="ru-RU" sz="3200" dirty="0"/>
            </a:b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завуч школы подает заявку </a:t>
            </a:r>
            <a:r>
              <a:rPr lang="ru-RU" sz="3200" dirty="0"/>
              <a:t>Кравцовой М.В. через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Whatsapp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311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529FE-90C2-42EF-A0C4-E07C5C2D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Школьный этап по информатике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E7D3B9-C5B2-4F68-9DE9-5B7892A3EF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– 11 КЛАСС</a:t>
            </a:r>
          </a:p>
          <a:p>
            <a:pPr marL="0" indent="0" algn="ctr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проведения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-тура:</a:t>
            </a:r>
          </a:p>
          <a:p>
            <a:r>
              <a:rPr lang="ru-RU" sz="3200" dirty="0"/>
              <a:t>За несколько дней до олимпиады, необходимо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пройти пробный тур </a:t>
            </a:r>
            <a:r>
              <a:rPr lang="ru-RU" sz="3200" dirty="0"/>
              <a:t>для знакомства с системой</a:t>
            </a:r>
          </a:p>
          <a:p>
            <a:r>
              <a:rPr lang="en-US" sz="3200" dirty="0"/>
              <a:t>Online</a:t>
            </a:r>
            <a:r>
              <a:rPr lang="ru-RU" sz="3200" dirty="0"/>
              <a:t>-тур</a:t>
            </a:r>
            <a:r>
              <a:rPr lang="en-US" sz="3200" dirty="0"/>
              <a:t> </a:t>
            </a:r>
            <a:r>
              <a:rPr lang="ru-RU" sz="3200" dirty="0"/>
              <a:t>ученик может пройти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итогов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проведения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online-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тура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/>
              <a:t>в АСУ появятся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АВТОМАТИЧЕСКИ</a:t>
            </a:r>
            <a:r>
              <a:rPr lang="ru-RU" sz="3200" dirty="0"/>
              <a:t>,</a:t>
            </a:r>
            <a:br>
              <a:rPr lang="ru-RU" sz="3200" dirty="0"/>
            </a:br>
            <a:r>
              <a:rPr lang="ru-RU" sz="3200" dirty="0"/>
              <a:t>через 3-5 дней после завершения </a:t>
            </a:r>
            <a:r>
              <a:rPr lang="en-US" sz="3200" dirty="0"/>
              <a:t>online-</a:t>
            </a:r>
            <a:r>
              <a:rPr lang="ru-RU" sz="3200" dirty="0"/>
              <a:t>тура</a:t>
            </a:r>
          </a:p>
        </p:txBody>
      </p:sp>
    </p:spTree>
    <p:extLst>
      <p:ext uri="{BB962C8B-B14F-4D97-AF65-F5344CB8AC3E}">
        <p14:creationId xmlns:p14="http://schemas.microsoft.com/office/powerpoint/2010/main" val="86515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Ответственным общеобразовательных </a:t>
            </a:r>
            <a:br>
              <a:rPr lang="ru-RU" dirty="0"/>
            </a:br>
            <a:r>
              <a:rPr lang="ru-RU" dirty="0"/>
              <a:t>организаций города Сочи: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600" dirty="0"/>
              <a:t>Сформировать оргкомитет по проведению школьного этапа всероссийской олимпиады школьников по общеобразовательным предметам;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600" dirty="0"/>
              <a:t>Осуществить контроль за соблюдением процедуры проведения предметных олимпиад;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600" dirty="0"/>
              <a:t>Осуществить скачивания заданий школьного этапа всероссийской олимпиады школьников в личном кабинете ОО (за день до начала олимпиады);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600" dirty="0"/>
              <a:t>Обеспечить своевременное тиражирование заданий школьного этапа всероссийской олимпиады школьников;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600" dirty="0"/>
              <a:t>Подготовить отчетные документы по проведению школьного этапа олимпиад (приказы ОО о проведении и об итогах школьного этапа предметных олимпиад, протоколы результатов школьного этапа олимпиады);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600" dirty="0"/>
              <a:t>Обеспечить не позднее 3-х дневного срока с момента проведения школьного этапа предметной олимпиады заполнение результатов (победители, призеры, участники) и отчетов о проведении школьного этапа олимпиады в автоматизированной системе учета «Результаты предметных олимпиад» на сайте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  <a:hlinkClick r:id="rId2"/>
              </a:rPr>
              <a:t>www.ctrogo.ru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ru-RU" sz="1600" dirty="0"/>
              <a:t>);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600" dirty="0"/>
              <a:t>Осуществить награждение победителей школьного этапа всероссийской олимпиады школьников по общеобразовательным предметам за счет ОО.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526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 информационном стенде в зоне доступности школьников должны быть следующие сведения: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6104" y="1492374"/>
            <a:ext cx="9042400" cy="503297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/>
              <a:t>Порядок проведения всероссийской олимпиады школьников;</a:t>
            </a:r>
          </a:p>
          <a:p>
            <a:pPr algn="just">
              <a:lnSpc>
                <a:spcPct val="120000"/>
              </a:lnSpc>
            </a:pPr>
            <a:r>
              <a:rPr lang="ru-RU" dirty="0"/>
              <a:t>Приказы управления по образованию и науке администрации города Сочи о порядке и сроках проведения школьного, муниципального и регионального этапов всероссийской олимпиады школьников в </a:t>
            </a:r>
            <a:r>
              <a:rPr lang="ru-RU" dirty="0" smtClean="0"/>
              <a:t>2019-2020 </a:t>
            </a:r>
            <a:r>
              <a:rPr lang="ru-RU" dirty="0"/>
              <a:t>учебном году</a:t>
            </a:r>
            <a:r>
              <a:rPr lang="ru-RU" dirty="0" smtClean="0"/>
              <a:t>;</a:t>
            </a:r>
          </a:p>
          <a:p>
            <a:pPr algn="just">
              <a:lnSpc>
                <a:spcPct val="120000"/>
              </a:lnSpc>
            </a:pPr>
            <a:r>
              <a:rPr lang="ru-RU" dirty="0" smtClean="0"/>
              <a:t>Организационно-технологическая модель проведения школьного этапа всероссийской олимпиады школьников в городе Сочи;</a:t>
            </a:r>
          </a:p>
          <a:p>
            <a:pPr algn="just">
              <a:lnSpc>
                <a:spcPct val="120000"/>
              </a:lnSpc>
            </a:pPr>
            <a:r>
              <a:rPr lang="ru-RU" dirty="0" smtClean="0"/>
              <a:t>Приказ образовательной организации об утверждении графика проведения школьного этапа олимпиады с указанием времени проведения, кабинетов, ответственных;</a:t>
            </a:r>
            <a:endParaRPr lang="ru-RU" dirty="0"/>
          </a:p>
          <a:p>
            <a:pPr algn="just">
              <a:lnSpc>
                <a:spcPct val="120000"/>
              </a:lnSpc>
            </a:pPr>
            <a:r>
              <a:rPr lang="ru-RU" dirty="0"/>
              <a:t>Приказы образовательной организации о проведении школьного этапа олимпиады в установленные управлением по образованию и науке сроки (по предметам);</a:t>
            </a:r>
          </a:p>
          <a:p>
            <a:pPr algn="just">
              <a:lnSpc>
                <a:spcPct val="120000"/>
              </a:lnSpc>
            </a:pPr>
            <a:r>
              <a:rPr lang="ru-RU" dirty="0"/>
              <a:t>Итоговые приказы о результатах школьного этапа олимпиад (по предметам);</a:t>
            </a:r>
          </a:p>
          <a:p>
            <a:pPr lvl="0" algn="just">
              <a:lnSpc>
                <a:spcPct val="120000"/>
              </a:lnSpc>
            </a:pPr>
            <a:r>
              <a:rPr lang="ru-RU" dirty="0">
                <a:solidFill>
                  <a:srgbClr val="374C81"/>
                </a:solidFill>
              </a:rPr>
              <a:t>Приказ с аналитическим отчетом об итогах проведения школьного этапа предметных олимпиад</a:t>
            </a:r>
            <a:r>
              <a:rPr lang="ru-RU" dirty="0" smtClean="0">
                <a:solidFill>
                  <a:srgbClr val="374C81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23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График проведения муниципального этапа всероссийской олимпиады школьников в 2019-2020 учебном году</a:t>
            </a:r>
          </a:p>
        </p:txBody>
      </p:sp>
      <p:graphicFrame>
        <p:nvGraphicFramePr>
          <p:cNvPr id="5" name="Объект 2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367895"/>
              </p:ext>
            </p:extLst>
          </p:nvPr>
        </p:nvGraphicFramePr>
        <p:xfrm>
          <a:off x="96714" y="1906910"/>
          <a:ext cx="8947510" cy="4445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9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95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7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Общеобразовательный предмет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Сроки проведения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День недели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Общеобразовательный предмет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Сроки проведения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День недели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биология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19 октября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СБ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немецкий язык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23 ноября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СБ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литература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20 октября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ВС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физическая культура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23, 24 ноября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СБ, ВС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экология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25 октября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ПТ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история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25 ноября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ПН</a:t>
                      </a:r>
                    </a:p>
                  </a:txBody>
                  <a:tcPr marL="51334" marR="51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французский  язык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26 октября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СБ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экономика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29 ноября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ПТ</a:t>
                      </a:r>
                    </a:p>
                  </a:txBody>
                  <a:tcPr marL="51334" marR="51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0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основы безопасности жизнедеятельности (ОБЖ)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26 октября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СБ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география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30 ноября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СБ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обществознание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27 октября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ВС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китайский язык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30 ноября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СБ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английский язык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09 ноября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СБ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математика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01 декабря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ВС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испанский язык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10 ноября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ВС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химия   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07 декабря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СБ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астрономия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13 ноября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СР</a:t>
                      </a: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итальянский язык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07 декабря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СБ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искусство (МХК)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15 ноября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ПТ</a:t>
                      </a: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технология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08 декабря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ВС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физика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16 ноября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СБ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право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14 декабря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СБ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русский язык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17 ноября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ВС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информатика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15 декабря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17375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ВС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34" marR="51334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56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График проведения регионального этапа всероссийской олимпиады школьников в 2019-2020 учебном году</a:t>
            </a:r>
          </a:p>
        </p:txBody>
      </p:sp>
      <p:graphicFrame>
        <p:nvGraphicFramePr>
          <p:cNvPr id="4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965071"/>
              </p:ext>
            </p:extLst>
          </p:nvPr>
        </p:nvGraphicFramePr>
        <p:xfrm>
          <a:off x="179512" y="1772816"/>
          <a:ext cx="8722649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502">
                  <a:extLst>
                    <a:ext uri="{9D8B030D-6E8A-4147-A177-3AD203B41FA5}">
                      <a16:colId xmlns:a16="http://schemas.microsoft.com/office/drawing/2014/main" val="3101656909"/>
                    </a:ext>
                  </a:extLst>
                </a:gridCol>
                <a:gridCol w="786196">
                  <a:extLst>
                    <a:ext uri="{9D8B030D-6E8A-4147-A177-3AD203B41FA5}">
                      <a16:colId xmlns:a16="http://schemas.microsoft.com/office/drawing/2014/main" val="399983752"/>
                    </a:ext>
                  </a:extLst>
                </a:gridCol>
                <a:gridCol w="4178541">
                  <a:extLst>
                    <a:ext uri="{9D8B030D-6E8A-4147-A177-3AD203B41FA5}">
                      <a16:colId xmlns:a16="http://schemas.microsoft.com/office/drawing/2014/main" val="4072032184"/>
                    </a:ext>
                  </a:extLst>
                </a:gridCol>
                <a:gridCol w="2002410">
                  <a:extLst>
                    <a:ext uri="{9D8B030D-6E8A-4147-A177-3AD203B41FA5}">
                      <a16:colId xmlns:a16="http://schemas.microsoft.com/office/drawing/2014/main" val="3264783773"/>
                    </a:ext>
                  </a:extLst>
                </a:gridCol>
              </a:tblGrid>
              <a:tr h="601055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000" dirty="0">
                          <a:effectLst/>
                        </a:rPr>
                        <a:t>Этап олимпиады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000" dirty="0">
                          <a:effectLst/>
                        </a:rPr>
                        <a:t>Класс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000" dirty="0">
                          <a:effectLst/>
                        </a:rPr>
                        <a:t>Олимпиада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000">
                          <a:effectLst/>
                        </a:rPr>
                        <a:t>Сроки проведения</a:t>
                      </a:r>
                      <a:endParaRPr lang="ru-RU" sz="20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0" marB="0"/>
                </a:tc>
                <a:extLst>
                  <a:ext uri="{0D108BD9-81ED-4DB2-BD59-A6C34878D82A}">
                    <a16:rowId xmlns:a16="http://schemas.microsoft.com/office/drawing/2014/main" val="2640863342"/>
                  </a:ext>
                </a:extLst>
              </a:tr>
              <a:tr h="3606329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000" dirty="0">
                          <a:effectLst/>
                        </a:rPr>
                        <a:t>Региональный этап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000" dirty="0">
                          <a:effectLst/>
                        </a:rPr>
                        <a:t>9-11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000" dirty="0">
                          <a:effectLst/>
                        </a:rPr>
                        <a:t>астрономия, биология, география, иностранный язык (английский, немецкий, французский, китайский, испанский, итальянский), информатика и ИКТ, искусство(мировая художественная культура), литература, математика, обществознание, основы безопасности жизнедеятельности, право, русский язык, технология, химия, физика, физическая культура, экономика, экология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ru-RU" sz="2000" dirty="0">
                          <a:effectLst/>
                        </a:rPr>
                        <a:t>С 9 января по 25 февраля 2020 г.</a:t>
                      </a:r>
                      <a:endParaRPr lang="ru-RU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72" marR="61472" marT="0" marB="0"/>
                </a:tc>
                <a:extLst>
                  <a:ext uri="{0D108BD9-81ED-4DB2-BD59-A6C34878D82A}">
                    <a16:rowId xmlns:a16="http://schemas.microsoft.com/office/drawing/2014/main" val="4182763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7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98084" y="0"/>
            <a:ext cx="6845916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endParaRPr lang="ru-RU" sz="2400" b="1" dirty="0">
              <a:solidFill>
                <a:srgbClr val="FF6633"/>
              </a:solidFill>
              <a:latin typeface="Georgia" pitchFamily="1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70080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b="1" dirty="0" smtClean="0">
                <a:solidFill>
                  <a:srgbClr val="222076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181832"/>
              </p:ext>
            </p:extLst>
          </p:nvPr>
        </p:nvGraphicFramePr>
        <p:xfrm>
          <a:off x="258204" y="1427390"/>
          <a:ext cx="8641352" cy="3801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1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школьников </a:t>
                      </a: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    </a:t>
                      </a:r>
                    </a:p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(РЭ ВОШ)</a:t>
                      </a:r>
                    </a:p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19 предметам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  <a:r>
                        <a:rPr lang="ru-RU" sz="23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ru-RU" sz="2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135 </a:t>
                      </a:r>
                      <a:r>
                        <a:rPr lang="ru-RU" sz="2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чел.; </a:t>
                      </a:r>
                      <a:r>
                        <a:rPr lang="ru-RU" sz="2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2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победители, </a:t>
                      </a:r>
                      <a:r>
                        <a:rPr lang="ru-RU" sz="2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</a:t>
                      </a:r>
                      <a:r>
                        <a:rPr lang="ru-RU" sz="2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призеры</a:t>
                      </a:r>
                      <a:r>
                        <a:rPr lang="ru-RU" sz="23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ru-RU" sz="2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23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предметах,</a:t>
                      </a:r>
                      <a:r>
                        <a:rPr lang="ru-RU" sz="23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11кл.–14 чел., 9-10</a:t>
                      </a:r>
                      <a:r>
                        <a:rPr lang="ru-RU" sz="2300" b="1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1" i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23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.–27 чел.,</a:t>
                      </a:r>
                      <a:r>
                        <a:rPr lang="ru-RU" sz="2300" b="1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– 30,4%</a:t>
                      </a:r>
                    </a:p>
                    <a:p>
                      <a:pPr algn="ctr" fontAlgn="ctr"/>
                      <a:r>
                        <a:rPr lang="ru-RU" sz="2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 </a:t>
                      </a:r>
                      <a:r>
                        <a:rPr lang="ru-RU" sz="23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среднекраевой</a:t>
                      </a:r>
                      <a:r>
                        <a:rPr lang="ru-RU" sz="2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2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31,5% (16 место)</a:t>
                      </a:r>
                      <a:endParaRPr lang="ru-RU" sz="23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61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Заключительный</a:t>
                      </a:r>
                    </a:p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4 предметам</a:t>
                      </a:r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r>
                        <a:rPr lang="ru-RU" sz="23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</a:t>
                      </a:r>
                      <a:r>
                        <a:rPr lang="ru-RU" sz="2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23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гимназии №1, №8, №9, лицей №59;</a:t>
                      </a:r>
                      <a:r>
                        <a:rPr lang="ru-RU" sz="2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2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</a:t>
                      </a:r>
                      <a:r>
                        <a:rPr lang="ru-RU" sz="2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немец., француз., англ. языкам и математике </a:t>
                      </a:r>
                    </a:p>
                    <a:p>
                      <a:pPr algn="l" fontAlgn="ctr"/>
                      <a:r>
                        <a:rPr lang="ru-RU" sz="23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Призеры –2: </a:t>
                      </a:r>
                      <a:r>
                        <a:rPr lang="ru-RU" sz="2300" b="1" i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Томайдис</a:t>
                      </a:r>
                      <a:r>
                        <a:rPr lang="ru-RU" sz="23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Э., 10 </a:t>
                      </a:r>
                      <a:r>
                        <a:rPr lang="ru-RU" sz="2300" b="1" i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23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  <a:r>
                        <a:rPr lang="ru-RU" sz="2300" b="1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№9 –нем.</a:t>
                      </a:r>
                      <a:r>
                        <a:rPr lang="ru-RU" sz="2300" b="1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1" i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</a:t>
                      </a:r>
                      <a:r>
                        <a:rPr lang="ru-RU" sz="2300" b="1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23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Демин Д., 10 </a:t>
                      </a:r>
                      <a:r>
                        <a:rPr lang="ru-RU" sz="2300" b="1" i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23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гимназия №8 – </a:t>
                      </a:r>
                      <a:r>
                        <a:rPr lang="ru-RU" sz="2300" b="1" i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</a:t>
                      </a:r>
                      <a:r>
                        <a:rPr lang="ru-RU" sz="23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234280" y="5260211"/>
            <a:ext cx="8634276" cy="15614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 высокую эффективность участия 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 ВОШ показывают учащиеся из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ОО: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№1,  МОАУ Гимназия №8, МОБУ СОШ №25, МОБУ лицей №59, НОУ гимназия «Школа бизнеса», МОБУ Лицей №95, МОБУ Гимназия №6</a:t>
            </a:r>
          </a:p>
          <a:p>
            <a:pPr algn="ctr"/>
            <a:endParaRPr lang="ru-RU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latin typeface="Georgia" pitchFamily="16" charset="0"/>
              </a:rPr>
              <a:t>Всероссийская олимпиада школьников</a:t>
            </a:r>
            <a:br>
              <a:rPr lang="ru-RU" dirty="0">
                <a:latin typeface="Georgia" pitchFamily="16" charset="0"/>
              </a:rPr>
            </a:br>
            <a:r>
              <a:rPr lang="ru-RU" dirty="0">
                <a:latin typeface="Georgia" pitchFamily="16" charset="0"/>
              </a:rPr>
              <a:t>региональный, заключительный </a:t>
            </a:r>
            <a:br>
              <a:rPr lang="ru-RU" dirty="0">
                <a:latin typeface="Georgia" pitchFamily="16" charset="0"/>
              </a:rPr>
            </a:br>
            <a:r>
              <a:rPr lang="ru-RU" dirty="0" smtClean="0">
                <a:latin typeface="Georgia" pitchFamily="16" charset="0"/>
              </a:rPr>
              <a:t>этапы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634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>
              <a:solidFill>
                <a:srgbClr val="000099"/>
              </a:solidFill>
              <a:latin typeface="Georgia" pitchFamily="18" charset="0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00099"/>
              </a:solidFill>
              <a:latin typeface="Georgia" pitchFamily="18" charset="0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0099"/>
                </a:solidFill>
                <a:latin typeface="Georgia" pitchFamily="18" charset="0"/>
                <a:ea typeface="+mn-ea"/>
                <a:cs typeface="+mn-cs"/>
              </a:rPr>
              <a:t>Обеспечение </a:t>
            </a:r>
            <a:r>
              <a:rPr lang="ru-RU" sz="2800" dirty="0">
                <a:solidFill>
                  <a:srgbClr val="000099"/>
                </a:solidFill>
                <a:latin typeface="Georgia" pitchFamily="18" charset="0"/>
                <a:ea typeface="+mn-ea"/>
                <a:cs typeface="+mn-cs"/>
              </a:rPr>
              <a:t>организации и проведения учебно-тренировочных сборов по подготовке к муниципальному и региональному этапам всероссийской олимпиады школьников </a:t>
            </a:r>
            <a:r>
              <a:rPr lang="ru-RU" sz="2800" dirty="0" smtClean="0">
                <a:solidFill>
                  <a:srgbClr val="000099"/>
                </a:solidFill>
                <a:latin typeface="Georgia" pitchFamily="18" charset="0"/>
                <a:ea typeface="+mn-ea"/>
                <a:cs typeface="+mn-cs"/>
              </a:rPr>
              <a:t>с </a:t>
            </a:r>
            <a:r>
              <a:rPr lang="ru-RU" sz="2800" dirty="0">
                <a:solidFill>
                  <a:srgbClr val="000099"/>
                </a:solidFill>
                <a:latin typeface="Georgia" pitchFamily="18" charset="0"/>
                <a:ea typeface="+mn-ea"/>
                <a:cs typeface="+mn-cs"/>
              </a:rPr>
              <a:t>привлечением специалистов </a:t>
            </a:r>
            <a:endParaRPr lang="ru-RU" sz="2800" dirty="0" smtClean="0">
              <a:solidFill>
                <a:srgbClr val="000099"/>
              </a:solidFill>
              <a:latin typeface="Georgia" pitchFamily="18" charset="0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0099"/>
                </a:solidFill>
                <a:latin typeface="Georgia" pitchFamily="18" charset="0"/>
                <a:ea typeface="+mn-ea"/>
                <a:cs typeface="+mn-cs"/>
              </a:rPr>
              <a:t>ФГАОУ </a:t>
            </a:r>
            <a:r>
              <a:rPr lang="ru-RU" sz="2800" dirty="0">
                <a:solidFill>
                  <a:srgbClr val="000099"/>
                </a:solidFill>
                <a:latin typeface="Georgia" pitchFamily="18" charset="0"/>
                <a:ea typeface="+mn-ea"/>
                <a:cs typeface="+mn-cs"/>
              </a:rPr>
              <a:t>ВО «МФТИ», ФГБОУ ВО «АГУ», ФГБОУ ВО «</a:t>
            </a:r>
            <a:r>
              <a:rPr lang="ru-RU" sz="2800" dirty="0" smtClean="0">
                <a:solidFill>
                  <a:srgbClr val="000099"/>
                </a:solidFill>
                <a:latin typeface="Georgia" pitchFamily="18" charset="0"/>
                <a:ea typeface="+mn-ea"/>
                <a:cs typeface="+mn-cs"/>
              </a:rPr>
              <a:t>КубГУ»</a:t>
            </a:r>
            <a:endParaRPr lang="ru-RU" sz="2800" dirty="0">
              <a:solidFill>
                <a:srgbClr val="000099"/>
              </a:solidFill>
              <a:latin typeface="Georg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5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Учебно-тренировочные сборы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07505" y="2204864"/>
            <a:ext cx="3744416" cy="201622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800" i="1" u="sng" dirty="0"/>
              <a:t>Замятнин Михаил </a:t>
            </a:r>
            <a:r>
              <a:rPr lang="ru-RU" sz="1800" i="1" u="sng" dirty="0" smtClean="0"/>
              <a:t>Юрьевич</a:t>
            </a:r>
            <a:r>
              <a:rPr lang="ru-RU" sz="1800" i="1" dirty="0" smtClean="0"/>
              <a:t> </a:t>
            </a:r>
            <a:r>
              <a:rPr lang="ru-RU" sz="1800" dirty="0" smtClean="0"/>
              <a:t>- </a:t>
            </a:r>
            <a:r>
              <a:rPr lang="ru-RU" sz="1600" dirty="0"/>
              <a:t>сотрудник лаборатории по работе с одаренными детьми МФТИ, член центральной предметно-методической комиссии Всероссийской олимпиады школьников по физике.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412776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</a:rPr>
              <a:t>ФИЗИКА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281076"/>
            <a:ext cx="4032447" cy="17173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I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сессия –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11-14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сентября 2019 года</a:t>
            </a:r>
          </a:p>
          <a:p>
            <a:pPr>
              <a:spcBef>
                <a:spcPct val="20000"/>
              </a:spcBef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7 классы 10:00-12:10</a:t>
            </a:r>
          </a:p>
          <a:p>
            <a:pPr>
              <a:spcBef>
                <a:spcPct val="20000"/>
              </a:spcBef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8 классы 12:30-14:40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1" y="1321925"/>
            <a:ext cx="4876672" cy="27431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7505" y="6160438"/>
            <a:ext cx="9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В соответствии с договором о сотрудничестве между ФГАОУ ВО «МФТИ» и МБУ ДО ЦТРиГО в рамках Проекта «Сетевая олимпиадная школа МФТИ».</a:t>
            </a:r>
          </a:p>
        </p:txBody>
      </p:sp>
    </p:spTree>
    <p:extLst>
      <p:ext uri="{BB962C8B-B14F-4D97-AF65-F5344CB8AC3E}">
        <p14:creationId xmlns:p14="http://schemas.microsoft.com/office/powerpoint/2010/main" val="31756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Учебно-тренировочные сборы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87134" y="2141984"/>
            <a:ext cx="4260155" cy="186308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800" i="1" u="sng" dirty="0" err="1"/>
              <a:t>Подлесный</a:t>
            </a:r>
            <a:r>
              <a:rPr lang="ru-RU" sz="1800" i="1" u="sng" dirty="0"/>
              <a:t> Дмитрий </a:t>
            </a:r>
            <a:r>
              <a:rPr lang="ru-RU" sz="1800" i="1" u="sng" dirty="0" smtClean="0"/>
              <a:t>Владимирович </a:t>
            </a:r>
            <a:r>
              <a:rPr lang="ru-RU" sz="1800" dirty="0" smtClean="0"/>
              <a:t>- </a:t>
            </a:r>
            <a:r>
              <a:rPr lang="ru-RU" sz="1600" dirty="0"/>
              <a:t>научный руководитель Республиканского Лицея, учитель физики высшей квалификационной категории, кандидат педагогических наук, </a:t>
            </a:r>
            <a:r>
              <a:rPr lang="ru-RU" sz="1600" dirty="0" smtClean="0"/>
              <a:t>доцент.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412776"/>
            <a:ext cx="3582665" cy="2526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77" y="4149080"/>
            <a:ext cx="3809285" cy="2483931"/>
          </a:xfrm>
          <a:prstGeom prst="round2DiagRect">
            <a:avLst>
              <a:gd name="adj1" fmla="val 2416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51520" y="1412776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ФИЗИКА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80012" y="4200914"/>
            <a:ext cx="4212976" cy="2086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I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сессия</a:t>
            </a:r>
          </a:p>
          <a:p>
            <a:pPr algn="just">
              <a:spcBef>
                <a:spcPct val="2000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9-10 кл (24.09.19г, 26.09.19г., 27.09.19г. с 14:00 до 17:00);</a:t>
            </a:r>
          </a:p>
          <a:p>
            <a:pPr algn="just">
              <a:spcBef>
                <a:spcPct val="2000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11 кл (23.09.19г., 25.09.19г., 28.09.19г. с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14:00 до 17:00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Учебно-тренировочные сборы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07505" y="2204863"/>
            <a:ext cx="4536503" cy="446827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i="1" u="sng" dirty="0"/>
              <a:t>Грушевская Татьяна </a:t>
            </a:r>
            <a:r>
              <a:rPr lang="ru-RU" i="1" u="sng" dirty="0" smtClean="0"/>
              <a:t>Михайловна</a:t>
            </a:r>
            <a:r>
              <a:rPr lang="ru-RU" i="1" dirty="0" smtClean="0"/>
              <a:t>  </a:t>
            </a:r>
            <a:r>
              <a:rPr lang="ru-RU" dirty="0" smtClean="0"/>
              <a:t>- </a:t>
            </a:r>
            <a:br>
              <a:rPr lang="ru-RU" dirty="0" smtClean="0"/>
            </a:br>
            <a:r>
              <a:rPr lang="ru-RU" dirty="0" smtClean="0"/>
              <a:t>зав</a:t>
            </a:r>
            <a:r>
              <a:rPr lang="ru-RU" dirty="0"/>
              <a:t>. кафедрой французской филологии КубГУ, д.ф.н., профессор, председатель региональной предметно-методической комиссии по французскому языку.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i="1" u="sng" dirty="0" err="1"/>
              <a:t>Метелева</a:t>
            </a:r>
            <a:r>
              <a:rPr lang="ru-RU" i="1" u="sng" dirty="0"/>
              <a:t> Вера </a:t>
            </a:r>
            <a:r>
              <a:rPr lang="ru-RU" i="1" u="sng" dirty="0" smtClean="0"/>
              <a:t>Васильевна </a:t>
            </a:r>
            <a:r>
              <a:rPr lang="ru-RU" dirty="0"/>
              <a:t>- к.ф.н., доцент (КубГУ), член региональной предметно-методической комиссии по французскому языку</a:t>
            </a:r>
            <a:r>
              <a:rPr lang="ru-RU" dirty="0" smtClean="0"/>
              <a:t>.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412776"/>
            <a:ext cx="331236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ФРАНЦУЗСКИЙ ЯЗЫК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51932" y="4610576"/>
            <a:ext cx="4932040" cy="28603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I сессия 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20-21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сентября 2019г. – подготовка к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школьному и муниципальному этапам олимпиады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II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сессия – 25-27 октября 2019г. – подготовка к олимпиаде и экзамену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III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сессия – экзамен DELF – ноябрь 2019г.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IV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сессия – середина марта 2019 – подготовка к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заключительному этапу олимпиады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55" y="1628800"/>
            <a:ext cx="3552395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99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Учебно-тренировочные сборы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16727" y="2132856"/>
            <a:ext cx="4383266" cy="302433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i="1" u="sng" dirty="0"/>
              <a:t>Карпенко Юрий </a:t>
            </a:r>
            <a:r>
              <a:rPr lang="ru-RU" i="1" u="sng" dirty="0" smtClean="0"/>
              <a:t>Александрович</a:t>
            </a:r>
            <a:r>
              <a:rPr lang="ru-RU" b="0" dirty="0" smtClean="0"/>
              <a:t> </a:t>
            </a:r>
            <a:r>
              <a:rPr lang="ru-RU" b="0" dirty="0"/>
              <a:t>- старший преподаватель факультета математики и компьютерных наук Адыгейского государственного университета (ФГБОУ ВО «АГУ»)</a:t>
            </a:r>
            <a:endParaRPr lang="ru-RU" sz="1600" b="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412776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МАТЕМАТИКА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23928" y="5111015"/>
            <a:ext cx="4968552" cy="91940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I сессия – 16-20 сентября 2019г.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6 классы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09:00-11:20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700420"/>
            <a:ext cx="4126528" cy="2754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581128"/>
            <a:ext cx="3107674" cy="2070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28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>
              <a:solidFill>
                <a:srgbClr val="000099"/>
              </a:solidFill>
              <a:latin typeface="Georgia" pitchFamily="18" charset="0"/>
              <a:ea typeface="+mn-ea"/>
              <a:cs typeface="+mn-cs"/>
            </a:endParaRPr>
          </a:p>
          <a:p>
            <a:pPr marL="0" indent="0" algn="ctr">
              <a:buNone/>
            </a:pPr>
            <a:endParaRPr lang="ru-RU" sz="3600" dirty="0">
              <a:solidFill>
                <a:srgbClr val="000099"/>
              </a:solidFill>
              <a:latin typeface="Georgia" pitchFamily="18" charset="0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00099"/>
                </a:solidFill>
                <a:latin typeface="Georgia" pitchFamily="18" charset="0"/>
                <a:ea typeface="+mn-ea"/>
                <a:cs typeface="+mn-cs"/>
              </a:rPr>
              <a:t>Международный </a:t>
            </a:r>
            <a:r>
              <a:rPr lang="ru-RU" sz="3600" dirty="0">
                <a:solidFill>
                  <a:srgbClr val="000099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3600" dirty="0">
                <a:solidFill>
                  <a:srgbClr val="000099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3600" dirty="0">
                <a:solidFill>
                  <a:srgbClr val="000099"/>
                </a:solidFill>
                <a:latin typeface="Georgia" pitchFamily="18" charset="0"/>
                <a:ea typeface="+mn-ea"/>
                <a:cs typeface="+mn-cs"/>
              </a:rPr>
              <a:t>экзамен DELF</a:t>
            </a:r>
            <a:br>
              <a:rPr lang="ru-RU" sz="3600" dirty="0">
                <a:solidFill>
                  <a:srgbClr val="000099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3600" dirty="0">
                <a:solidFill>
                  <a:srgbClr val="000099"/>
                </a:solidFill>
                <a:latin typeface="Georgia" pitchFamily="18" charset="0"/>
                <a:ea typeface="+mn-ea"/>
                <a:cs typeface="+mn-cs"/>
              </a:rPr>
              <a:t> по французскому языку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5650" y="0"/>
            <a:ext cx="1338349" cy="13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Международный экзамен DELF по французскому языку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448" y="1476530"/>
            <a:ext cx="5700315" cy="1766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DELF - самый распространенный экзамен на знание французского. Полученный диплом больше не нуждается в дальнейшем подтверждении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705460"/>
            <a:ext cx="3498584" cy="2623939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429000"/>
            <a:ext cx="4135778" cy="3104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57005" y="447723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Экзамен DELF разработан государственной организацией CIEP (</a:t>
            </a:r>
            <a:r>
              <a:rPr lang="ru-RU" sz="2000" b="1" dirty="0" err="1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Centre</a:t>
            </a:r>
            <a:r>
              <a:rPr lang="ru-RU" sz="2000" b="1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international</a:t>
            </a:r>
            <a:r>
              <a:rPr lang="ru-RU" sz="2000" b="1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d’études</a:t>
            </a:r>
            <a:r>
              <a:rPr lang="ru-RU" sz="2000" b="1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pédagogiques</a:t>
            </a:r>
            <a:r>
              <a:rPr lang="ru-RU" sz="2000" b="1" dirty="0">
                <a:solidFill>
                  <a:srgbClr val="222076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 - Международный центр исследований в области образования для французского Министерства образования).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5650" y="0"/>
            <a:ext cx="1338349" cy="13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Международный экзамен DELF</a:t>
            </a:r>
            <a:br>
              <a:rPr lang="ru-RU" dirty="0"/>
            </a:br>
            <a:r>
              <a:rPr lang="ru-RU" dirty="0"/>
              <a:t> по французскому языку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53395" y="1556792"/>
            <a:ext cx="8940675" cy="20806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 прошлом учебном году участниками международного экзамена DELF стали 33 учащихся из общеобразовательных организаций города Сочи и </a:t>
            </a:r>
            <a:r>
              <a:rPr lang="ru-RU" dirty="0" err="1"/>
              <a:t>ЦТРиГО</a:t>
            </a:r>
            <a:r>
              <a:rPr lang="ru-RU" dirty="0"/>
              <a:t>. На экзамене проверялись разные аспекты языка: </a:t>
            </a:r>
            <a:r>
              <a:rPr lang="ru-RU" dirty="0" err="1"/>
              <a:t>аудирование</a:t>
            </a:r>
            <a:r>
              <a:rPr lang="ru-RU" dirty="0"/>
              <a:t>, чтение, письмо, говорение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2019 – 2020 учебном году экзамен будет проводиться в ноябре.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501008"/>
            <a:ext cx="8041840" cy="3148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5650" y="0"/>
            <a:ext cx="1338349" cy="13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Состав участников Международного экзамена DELF</a:t>
            </a:r>
            <a:br>
              <a:rPr lang="ru-RU" sz="2000" dirty="0"/>
            </a:br>
            <a:r>
              <a:rPr lang="ru-RU" sz="2000" dirty="0"/>
              <a:t> по французскому языку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2018-2019 учебном </a:t>
            </a:r>
            <a:r>
              <a:rPr lang="ru-RU" sz="2000" dirty="0" smtClean="0"/>
              <a:t>году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5535" y="1628800"/>
            <a:ext cx="8670677" cy="5184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Диплом уровня А1 </a:t>
            </a:r>
            <a:r>
              <a:rPr lang="ru-RU" sz="2000" dirty="0" smtClean="0"/>
              <a:t>получили: </a:t>
            </a:r>
            <a:endParaRPr lang="ru-RU" sz="2000" dirty="0"/>
          </a:p>
          <a:p>
            <a:r>
              <a:rPr lang="ru-RU" sz="2000" dirty="0"/>
              <a:t>12 учащихся МОБУ гимназия №1</a:t>
            </a:r>
          </a:p>
          <a:p>
            <a:r>
              <a:rPr lang="ru-RU" sz="2000" dirty="0"/>
              <a:t>6 учащихся НОУ гимназия «Школа бизнеса</a:t>
            </a:r>
            <a:r>
              <a:rPr lang="ru-RU" sz="2000" dirty="0" smtClean="0"/>
              <a:t>»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Диплом </a:t>
            </a:r>
            <a:r>
              <a:rPr lang="ru-RU" sz="2000" dirty="0"/>
              <a:t>уровня </a:t>
            </a:r>
            <a:r>
              <a:rPr lang="ru-RU" sz="2000" dirty="0" smtClean="0"/>
              <a:t>А2 получили: </a:t>
            </a:r>
          </a:p>
          <a:p>
            <a:r>
              <a:rPr lang="ru-RU" sz="2000" dirty="0" smtClean="0"/>
              <a:t>6 </a:t>
            </a:r>
            <a:r>
              <a:rPr lang="ru-RU" sz="2000" dirty="0"/>
              <a:t>учащихся МОБУ гимназия №1</a:t>
            </a:r>
          </a:p>
          <a:p>
            <a:r>
              <a:rPr lang="ru-RU" sz="2000" dirty="0"/>
              <a:t>3 учащихся МОБУ СОШ №24</a:t>
            </a:r>
          </a:p>
          <a:p>
            <a:r>
              <a:rPr lang="ru-RU" sz="2000" dirty="0"/>
              <a:t>2 учащихся МОБУ гимназия №5</a:t>
            </a:r>
          </a:p>
          <a:p>
            <a:r>
              <a:rPr lang="ru-RU" sz="2000" dirty="0"/>
              <a:t>2 учащихся МОБУ СОШ №25</a:t>
            </a:r>
          </a:p>
          <a:p>
            <a:r>
              <a:rPr lang="ru-RU" sz="2000" dirty="0"/>
              <a:t>1 учащийся НОУ гимназия «Школа бизнеса»</a:t>
            </a:r>
          </a:p>
          <a:p>
            <a:r>
              <a:rPr lang="ru-RU" sz="2000" dirty="0"/>
              <a:t>1 учащийся МОАУ гимназия №8</a:t>
            </a:r>
          </a:p>
          <a:p>
            <a:r>
              <a:rPr lang="ru-RU" sz="2000" dirty="0"/>
              <a:t>1 учащийся МОБУ СОШ №18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5650" y="0"/>
            <a:ext cx="1338349" cy="13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«Созвездие юных талантов 2020 г.»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1519" y="1276350"/>
            <a:ext cx="8814693" cy="553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Перечень </a:t>
            </a:r>
            <a:r>
              <a:rPr lang="ru-RU" dirty="0"/>
              <a:t>мероприятий </a:t>
            </a:r>
            <a:r>
              <a:rPr lang="ru-RU" dirty="0" smtClean="0"/>
              <a:t>по результатам которых проводится отбор участников торжественного приема одаренных школьников г. Сочи «Созвездие юных талантов»:</a:t>
            </a:r>
          </a:p>
          <a:p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dirty="0" smtClean="0"/>
              <a:t>Олимпиады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Турниры и Вузовские олимпиады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Научно-практические конференции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 полным перечнем мероприятий на 2019-2020 уч.г. можно будет ознакомиться на сайте </a:t>
            </a:r>
            <a:r>
              <a:rPr lang="en-US" dirty="0" smtClean="0"/>
              <a:t>www.ctrigo.ru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2636912"/>
            <a:ext cx="1858950" cy="13972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73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Результаты школьного и муниципального этапов </a:t>
            </a:r>
            <a:r>
              <a:rPr lang="ru-RU" dirty="0" smtClean="0"/>
              <a:t>ВОШ </a:t>
            </a:r>
            <a:br>
              <a:rPr lang="ru-RU" dirty="0" smtClean="0"/>
            </a:br>
            <a:r>
              <a:rPr lang="ru-RU" dirty="0" smtClean="0"/>
              <a:t>2018-2019 </a:t>
            </a:r>
            <a:r>
              <a:rPr lang="ru-RU" dirty="0"/>
              <a:t>уч. г.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Математика</a:t>
            </a:r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157037"/>
              </p:ext>
            </p:extLst>
          </p:nvPr>
        </p:nvGraphicFramePr>
        <p:xfrm>
          <a:off x="4499992" y="2049121"/>
          <a:ext cx="4093927" cy="4476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16">
                  <a:extLst>
                    <a:ext uri="{9D8B030D-6E8A-4147-A177-3AD203B41FA5}">
                      <a16:colId xmlns:a16="http://schemas.microsoft.com/office/drawing/2014/main" val="2835596395"/>
                    </a:ext>
                  </a:extLst>
                </a:gridCol>
                <a:gridCol w="1169693">
                  <a:extLst>
                    <a:ext uri="{9D8B030D-6E8A-4147-A177-3AD203B41FA5}">
                      <a16:colId xmlns:a16="http://schemas.microsoft.com/office/drawing/2014/main" val="1221171940"/>
                    </a:ext>
                  </a:extLst>
                </a:gridCol>
                <a:gridCol w="873706">
                  <a:extLst>
                    <a:ext uri="{9D8B030D-6E8A-4147-A177-3AD203B41FA5}">
                      <a16:colId xmlns:a16="http://schemas.microsoft.com/office/drawing/2014/main" val="1092360655"/>
                    </a:ext>
                  </a:extLst>
                </a:gridCol>
                <a:gridCol w="873706">
                  <a:extLst>
                    <a:ext uri="{9D8B030D-6E8A-4147-A177-3AD203B41FA5}">
                      <a16:colId xmlns:a16="http://schemas.microsoft.com/office/drawing/2014/main" val="2935226432"/>
                    </a:ext>
                  </a:extLst>
                </a:gridCol>
                <a:gridCol w="873706">
                  <a:extLst>
                    <a:ext uri="{9D8B030D-6E8A-4147-A177-3AD203B41FA5}">
                      <a16:colId xmlns:a16="http://schemas.microsoft.com/office/drawing/2014/main" val="3399955958"/>
                    </a:ext>
                  </a:extLst>
                </a:gridCol>
              </a:tblGrid>
              <a:tr h="1841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Муниципальный </a:t>
                      </a:r>
                      <a:r>
                        <a:rPr lang="ru-RU" sz="1100" u="none" strike="noStrike" dirty="0" smtClean="0">
                          <a:effectLst/>
                        </a:rPr>
                        <a:t>этап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ctr"/>
                </a:tc>
                <a:extLst>
                  <a:ext uri="{0D108BD9-81ED-4DB2-BD59-A6C34878D82A}">
                    <a16:rowId xmlns:a16="http://schemas.microsoft.com/office/drawing/2014/main" val="996180627"/>
                  </a:ext>
                </a:extLst>
              </a:tr>
              <a:tr h="184132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Математика (7-11)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ctr"/>
                </a:tc>
                <a:extLst>
                  <a:ext uri="{0D108BD9-81ED-4DB2-BD59-A6C34878D82A}">
                    <a16:rowId xmlns:a16="http://schemas.microsoft.com/office/drawing/2014/main" val="1213014109"/>
                  </a:ext>
                </a:extLst>
              </a:tr>
              <a:tr h="1841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Победители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Призеры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Участники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ctr"/>
                </a:tc>
                <a:extLst>
                  <a:ext uri="{0D108BD9-81ED-4DB2-BD59-A6C34878D82A}">
                    <a16:rowId xmlns:a16="http://schemas.microsoft.com/office/drawing/2014/main" val="4025160419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Гимназия №8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1422213548"/>
                  </a:ext>
                </a:extLst>
              </a:tr>
              <a:tr h="36154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Гимназия </a:t>
                      </a:r>
                      <a:r>
                        <a:rPr lang="ru-RU" sz="1100" u="none" strike="noStrike" dirty="0" smtClean="0">
                          <a:effectLst/>
                        </a:rPr>
                        <a:t/>
                      </a:r>
                      <a:br>
                        <a:rPr lang="ru-RU" sz="1100" u="none" strike="noStrike" dirty="0" smtClean="0">
                          <a:effectLst/>
                        </a:rPr>
                      </a:br>
                      <a:r>
                        <a:rPr lang="ru-RU" sz="1100" u="none" strike="noStrike" dirty="0" smtClean="0">
                          <a:effectLst/>
                        </a:rPr>
                        <a:t>"</a:t>
                      </a:r>
                      <a:r>
                        <a:rPr lang="ru-RU" sz="1100" u="none" strike="noStrike" dirty="0">
                          <a:effectLst/>
                        </a:rPr>
                        <a:t>Школа бизнеса"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1598242284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3110582625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ООШ №48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375003240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2547722419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3785412249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3507597409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Гимназия №15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2154386257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1291449434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1712091832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3150904710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Лицей №22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2505615996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417119090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№82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978347010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1131668493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3860331361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2468677090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Лицей №23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3669548014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191751043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b"/>
                </a:tc>
                <a:extLst>
                  <a:ext uri="{0D108BD9-81ED-4DB2-BD59-A6C34878D82A}">
                    <a16:rowId xmlns:a16="http://schemas.microsoft.com/office/drawing/2014/main" val="381370025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398996"/>
              </p:ext>
            </p:extLst>
          </p:nvPr>
        </p:nvGraphicFramePr>
        <p:xfrm>
          <a:off x="344818" y="2049205"/>
          <a:ext cx="3939149" cy="4476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425">
                  <a:extLst>
                    <a:ext uri="{9D8B030D-6E8A-4147-A177-3AD203B41FA5}">
                      <a16:colId xmlns:a16="http://schemas.microsoft.com/office/drawing/2014/main" val="239238359"/>
                    </a:ext>
                  </a:extLst>
                </a:gridCol>
                <a:gridCol w="1120476">
                  <a:extLst>
                    <a:ext uri="{9D8B030D-6E8A-4147-A177-3AD203B41FA5}">
                      <a16:colId xmlns:a16="http://schemas.microsoft.com/office/drawing/2014/main" val="573845598"/>
                    </a:ext>
                  </a:extLst>
                </a:gridCol>
                <a:gridCol w="807779">
                  <a:extLst>
                    <a:ext uri="{9D8B030D-6E8A-4147-A177-3AD203B41FA5}">
                      <a16:colId xmlns:a16="http://schemas.microsoft.com/office/drawing/2014/main" val="2364509037"/>
                    </a:ext>
                  </a:extLst>
                </a:gridCol>
                <a:gridCol w="688220">
                  <a:extLst>
                    <a:ext uri="{9D8B030D-6E8A-4147-A177-3AD203B41FA5}">
                      <a16:colId xmlns:a16="http://schemas.microsoft.com/office/drawing/2014/main" val="1114028651"/>
                    </a:ext>
                  </a:extLst>
                </a:gridCol>
                <a:gridCol w="774249">
                  <a:extLst>
                    <a:ext uri="{9D8B030D-6E8A-4147-A177-3AD203B41FA5}">
                      <a16:colId xmlns:a16="http://schemas.microsoft.com/office/drawing/2014/main" val="2088489007"/>
                    </a:ext>
                  </a:extLst>
                </a:gridCol>
              </a:tblGrid>
              <a:tr h="184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Школьный </a:t>
                      </a:r>
                      <a:r>
                        <a:rPr lang="ru-RU" sz="1100" u="none" strike="noStrike" dirty="0" smtClean="0">
                          <a:effectLst/>
                        </a:rPr>
                        <a:t>этап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384012951"/>
                  </a:ext>
                </a:extLst>
              </a:tr>
              <a:tr h="184132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Математика (7-11)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ctr"/>
                </a:tc>
                <a:extLst>
                  <a:ext uri="{0D108BD9-81ED-4DB2-BD59-A6C34878D82A}">
                    <a16:rowId xmlns:a16="http://schemas.microsoft.com/office/drawing/2014/main" val="3449282711"/>
                  </a:ext>
                </a:extLst>
              </a:tr>
              <a:tr h="1841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Победители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Призеры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Участники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3" marR="6353" marT="6353" marB="0" anchor="ctr"/>
                </a:tc>
                <a:extLst>
                  <a:ext uri="{0D108BD9-81ED-4DB2-BD59-A6C34878D82A}">
                    <a16:rowId xmlns:a16="http://schemas.microsoft.com/office/drawing/2014/main" val="325355926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Гимназия №9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4108015725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388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633371173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Гимназия №15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4222141909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3625545885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384336582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945701187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Лицей №23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1758180251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1484202297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№86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938826490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3709503123"/>
                  </a:ext>
                </a:extLst>
              </a:tr>
              <a:tr h="36149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Гимназия</a:t>
                      </a:r>
                      <a:br>
                        <a:rPr lang="ru-RU" sz="1100" u="none" strike="noStrike" dirty="0" smtClean="0">
                          <a:effectLst/>
                        </a:rPr>
                      </a:br>
                      <a:r>
                        <a:rPr lang="ru-RU" sz="1100" u="none" strike="noStrike" dirty="0" smtClean="0">
                          <a:effectLst/>
                        </a:rPr>
                        <a:t>"</a:t>
                      </a:r>
                      <a:r>
                        <a:rPr lang="ru-RU" sz="1100" u="none" strike="noStrike" dirty="0">
                          <a:effectLst/>
                        </a:rPr>
                        <a:t>Школа бизнеса"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1081373064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1120081467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3939343136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3997744766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2101849196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3377460572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3246961407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Лицей №22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3340366156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2720196309"/>
                  </a:ext>
                </a:extLst>
              </a:tr>
              <a:tr h="18748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1" marR="6311" marT="6311" marB="0" anchor="b"/>
                </a:tc>
                <a:extLst>
                  <a:ext uri="{0D108BD9-81ED-4DB2-BD59-A6C34878D82A}">
                    <a16:rowId xmlns:a16="http://schemas.microsoft.com/office/drawing/2014/main" val="1969552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3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3813" y="2276872"/>
            <a:ext cx="9042400" cy="45366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000099"/>
                </a:solidFill>
                <a:latin typeface="Georgia" pitchFamily="18" charset="0"/>
                <a:ea typeface="+mn-ea"/>
                <a:cs typeface="+mn-cs"/>
              </a:rPr>
              <a:t>Календарь конкурсов </a:t>
            </a:r>
            <a:br>
              <a:rPr lang="ru-RU" sz="3600" dirty="0">
                <a:solidFill>
                  <a:srgbClr val="000099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3600" dirty="0">
                <a:solidFill>
                  <a:srgbClr val="000099"/>
                </a:solidFill>
                <a:latin typeface="Georgia" pitchFamily="18" charset="0"/>
                <a:ea typeface="+mn-ea"/>
                <a:cs typeface="+mn-cs"/>
              </a:rPr>
              <a:t>на 2019-2020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1862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Сроки проведения и стоимость конкурсов в 2019-2020 учебном году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704967"/>
              </p:ext>
            </p:extLst>
          </p:nvPr>
        </p:nvGraphicFramePr>
        <p:xfrm>
          <a:off x="251520" y="1484784"/>
          <a:ext cx="8640960" cy="51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851">
                  <a:extLst>
                    <a:ext uri="{9D8B030D-6E8A-4147-A177-3AD203B41FA5}">
                      <a16:colId xmlns:a16="http://schemas.microsoft.com/office/drawing/2014/main" val="3139180207"/>
                    </a:ext>
                  </a:extLst>
                </a:gridCol>
                <a:gridCol w="2784679">
                  <a:extLst>
                    <a:ext uri="{9D8B030D-6E8A-4147-A177-3AD203B41FA5}">
                      <a16:colId xmlns:a16="http://schemas.microsoft.com/office/drawing/2014/main" val="1503621900"/>
                    </a:ext>
                  </a:extLst>
                </a:gridCol>
                <a:gridCol w="1970885">
                  <a:extLst>
                    <a:ext uri="{9D8B030D-6E8A-4147-A177-3AD203B41FA5}">
                      <a16:colId xmlns:a16="http://schemas.microsoft.com/office/drawing/2014/main" val="3372133363"/>
                    </a:ext>
                  </a:extLst>
                </a:gridCol>
                <a:gridCol w="1796545">
                  <a:extLst>
                    <a:ext uri="{9D8B030D-6E8A-4147-A177-3AD203B41FA5}">
                      <a16:colId xmlns:a16="http://schemas.microsoft.com/office/drawing/2014/main" val="82406121"/>
                    </a:ext>
                  </a:extLst>
                </a:gridCol>
              </a:tblGrid>
              <a:tr h="766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Сроки проведения</a:t>
                      </a:r>
                      <a:endParaRPr lang="ru-RU" sz="15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Название</a:t>
                      </a:r>
                      <a:endParaRPr lang="ru-RU" sz="15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effectLst/>
                        </a:rPr>
                        <a:t>Официальный сайт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effectLst/>
                        </a:rPr>
                        <a:t> </a:t>
                      </a:r>
                      <a:endParaRPr lang="ru-RU" sz="1500" b="1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Регистрационный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взнос</a:t>
                      </a:r>
                      <a:endParaRPr lang="ru-RU" sz="15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extLst>
                  <a:ext uri="{0D108BD9-81ED-4DB2-BD59-A6C34878D82A}">
                    <a16:rowId xmlns:a16="http://schemas.microsoft.com/office/drawing/2014/main" val="1796095549"/>
                  </a:ext>
                </a:extLst>
              </a:tr>
              <a:tr h="510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23 октября 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14 ноября 2019 г.</a:t>
                      </a:r>
                      <a:endParaRPr lang="ru-RU" sz="15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«ЧИП» для дет. садов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«Сказки о дружбе»</a:t>
                      </a:r>
                      <a:endParaRPr lang="ru-RU" sz="15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u="sng" baseline="0" dirty="0">
                          <a:solidFill>
                            <a:srgbClr val="0070C0"/>
                          </a:solidFill>
                          <a:effectLst/>
                        </a:rPr>
                        <a:t>konkurs-chip.ru</a:t>
                      </a:r>
                      <a:endParaRPr lang="ru-RU" sz="1500" b="1" i="0" u="sng" baseline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effectLst/>
                        </a:rPr>
                        <a:t>75 рублей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effectLst/>
                        </a:rPr>
                        <a:t> </a:t>
                      </a:r>
                      <a:endParaRPr lang="ru-RU" sz="1500" b="1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extLst>
                  <a:ext uri="{0D108BD9-81ED-4DB2-BD59-A6C34878D82A}">
                    <a16:rowId xmlns:a16="http://schemas.microsoft.com/office/drawing/2014/main" val="1698524299"/>
                  </a:ext>
                </a:extLst>
              </a:tr>
              <a:tr h="510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23 октября 2019 г.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 </a:t>
                      </a:r>
                      <a:endParaRPr lang="ru-RU" sz="15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«Человек и природа»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для школьников</a:t>
                      </a:r>
                      <a:endParaRPr lang="ru-RU" sz="15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u="sng" baseline="0" dirty="0">
                          <a:solidFill>
                            <a:srgbClr val="0070C0"/>
                          </a:solidFill>
                          <a:effectLst/>
                        </a:rPr>
                        <a:t>konkurs-chip.ru</a:t>
                      </a:r>
                      <a:endParaRPr lang="ru-RU" sz="1500" b="1" i="0" u="sng" baseline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75 рублей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 </a:t>
                      </a:r>
                      <a:endParaRPr lang="ru-RU" sz="15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extLst>
                  <a:ext uri="{0D108BD9-81ED-4DB2-BD59-A6C34878D82A}">
                    <a16:rowId xmlns:a16="http://schemas.microsoft.com/office/drawing/2014/main" val="3680688138"/>
                  </a:ext>
                </a:extLst>
              </a:tr>
              <a:tr h="2732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effectLst/>
                        </a:rPr>
                        <a:t>14 ноября 2019 г.</a:t>
                      </a:r>
                      <a:endParaRPr lang="ru-RU" sz="1500" b="1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«Русский Медвежонок»</a:t>
                      </a:r>
                      <a:endParaRPr lang="ru-RU" sz="15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u="sng" baseline="0" dirty="0">
                          <a:solidFill>
                            <a:srgbClr val="0070C0"/>
                          </a:solidFill>
                          <a:effectLst/>
                        </a:rPr>
                        <a:t>rm.kirov.ru</a:t>
                      </a:r>
                      <a:endParaRPr lang="ru-RU" sz="1500" b="1" i="0" u="sng" baseline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75 </a:t>
                      </a:r>
                      <a:r>
                        <a:rPr lang="ru-RU" sz="1500" baseline="0" dirty="0" smtClean="0">
                          <a:effectLst/>
                        </a:rPr>
                        <a:t>рублей</a:t>
                      </a:r>
                      <a:endParaRPr lang="ru-RU" sz="1500" b="1" i="0" baseline="0" dirty="0">
                        <a:effectLst/>
                      </a:endParaRPr>
                    </a:p>
                  </a:txBody>
                  <a:tcPr marL="54628" marR="54628" marT="0" marB="0"/>
                </a:tc>
                <a:extLst>
                  <a:ext uri="{0D108BD9-81ED-4DB2-BD59-A6C34878D82A}">
                    <a16:rowId xmlns:a16="http://schemas.microsoft.com/office/drawing/2014/main" val="1276253664"/>
                  </a:ext>
                </a:extLst>
              </a:tr>
              <a:tr h="255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effectLst/>
                        </a:rPr>
                        <a:t>27 ноября 2019 г.</a:t>
                      </a:r>
                      <a:endParaRPr lang="ru-RU" sz="1500" b="1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effectLst/>
                        </a:rPr>
                        <a:t>«КИТ»</a:t>
                      </a:r>
                      <a:endParaRPr lang="ru-RU" sz="1500" b="1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u="sng" baseline="0" dirty="0">
                          <a:solidFill>
                            <a:srgbClr val="0070C0"/>
                          </a:solidFill>
                          <a:effectLst/>
                        </a:rPr>
                        <a:t>konkurskit.org</a:t>
                      </a:r>
                      <a:endParaRPr lang="ru-RU" sz="1500" b="1" i="0" u="sng" baseline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70 рублей</a:t>
                      </a:r>
                      <a:endParaRPr lang="ru-RU" sz="15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extLst>
                  <a:ext uri="{0D108BD9-81ED-4DB2-BD59-A6C34878D82A}">
                    <a16:rowId xmlns:a16="http://schemas.microsoft.com/office/drawing/2014/main" val="1513072388"/>
                  </a:ext>
                </a:extLst>
              </a:tr>
              <a:tr h="255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0">
                          <a:effectLst/>
                        </a:rPr>
                        <a:t>11 </a:t>
                      </a:r>
                      <a:r>
                        <a:rPr lang="ru-RU" sz="1500" baseline="0">
                          <a:effectLst/>
                        </a:rPr>
                        <a:t>декабря</a:t>
                      </a:r>
                      <a:r>
                        <a:rPr lang="en-US" sz="1500" baseline="0">
                          <a:effectLst/>
                        </a:rPr>
                        <a:t> 2019 </a:t>
                      </a:r>
                      <a:r>
                        <a:rPr lang="ru-RU" sz="1500" baseline="0">
                          <a:effectLst/>
                        </a:rPr>
                        <a:t>г</a:t>
                      </a:r>
                      <a:r>
                        <a:rPr lang="en-US" sz="1500" baseline="0">
                          <a:effectLst/>
                        </a:rPr>
                        <a:t>.</a:t>
                      </a:r>
                      <a:endParaRPr lang="ru-RU" sz="1500" b="1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0" dirty="0">
                          <a:effectLst/>
                        </a:rPr>
                        <a:t>«British Bulldog»</a:t>
                      </a:r>
                      <a:endParaRPr lang="ru-RU" sz="15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u="sng" baseline="0" dirty="0">
                          <a:solidFill>
                            <a:srgbClr val="0070C0"/>
                          </a:solidFill>
                          <a:effectLst/>
                        </a:rPr>
                        <a:t>runodog.ru</a:t>
                      </a:r>
                      <a:endParaRPr lang="ru-RU" sz="1500" b="1" i="0" u="sng" baseline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baseline="0" dirty="0">
                          <a:effectLst/>
                        </a:rPr>
                        <a:t>85 </a:t>
                      </a:r>
                      <a:r>
                        <a:rPr lang="ru-RU" sz="1500" baseline="0" dirty="0">
                          <a:effectLst/>
                        </a:rPr>
                        <a:t>рублей</a:t>
                      </a:r>
                      <a:endParaRPr lang="ru-RU" sz="15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extLst>
                  <a:ext uri="{0D108BD9-81ED-4DB2-BD59-A6C34878D82A}">
                    <a16:rowId xmlns:a16="http://schemas.microsoft.com/office/drawing/2014/main" val="605268347"/>
                  </a:ext>
                </a:extLst>
              </a:tr>
              <a:tr h="3143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effectLst/>
                        </a:rPr>
                        <a:t>5 февраля 2020 г.</a:t>
                      </a:r>
                      <a:endParaRPr lang="ru-RU" sz="1500" b="1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«Пегас»</a:t>
                      </a:r>
                      <a:endParaRPr lang="ru-RU" sz="15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u="sng" baseline="0" dirty="0" err="1">
                          <a:solidFill>
                            <a:srgbClr val="0070C0"/>
                          </a:solidFill>
                          <a:effectLst/>
                        </a:rPr>
                        <a:t>konkurs</a:t>
                      </a:r>
                      <a:r>
                        <a:rPr lang="ru-RU" sz="1500" u="sng" baseline="0" dirty="0">
                          <a:solidFill>
                            <a:srgbClr val="0070C0"/>
                          </a:solidFill>
                          <a:effectLst/>
                        </a:rPr>
                        <a:t>-</a:t>
                      </a:r>
                      <a:r>
                        <a:rPr lang="en-US" sz="1500" u="sng" baseline="0" dirty="0" err="1">
                          <a:solidFill>
                            <a:srgbClr val="0070C0"/>
                          </a:solidFill>
                          <a:effectLst/>
                        </a:rPr>
                        <a:t>pegas</a:t>
                      </a:r>
                      <a:r>
                        <a:rPr lang="ru-RU" sz="1500" u="sng" baseline="0" dirty="0">
                          <a:solidFill>
                            <a:srgbClr val="0070C0"/>
                          </a:solidFill>
                          <a:effectLst/>
                        </a:rPr>
                        <a:t>.</a:t>
                      </a:r>
                      <a:r>
                        <a:rPr lang="en-US" sz="1500" u="sng" baseline="0" dirty="0" err="1">
                          <a:solidFill>
                            <a:srgbClr val="0070C0"/>
                          </a:solidFill>
                          <a:effectLst/>
                        </a:rPr>
                        <a:t>ru</a:t>
                      </a:r>
                      <a:endParaRPr lang="ru-RU" sz="1500" b="1" i="0" u="sng" baseline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85 рублей</a:t>
                      </a:r>
                      <a:endParaRPr lang="ru-RU" sz="15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extLst>
                  <a:ext uri="{0D108BD9-81ED-4DB2-BD59-A6C34878D82A}">
                    <a16:rowId xmlns:a16="http://schemas.microsoft.com/office/drawing/2014/main" val="598957979"/>
                  </a:ext>
                </a:extLst>
              </a:tr>
              <a:tr h="766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14-28 февраля 2020 г.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 </a:t>
                      </a:r>
                      <a:endParaRPr lang="ru-RU" sz="15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«ЧИП» для дет. садов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«Домашние животные»</a:t>
                      </a:r>
                      <a:endParaRPr lang="ru-RU" sz="15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u="sng" baseline="0" dirty="0">
                          <a:solidFill>
                            <a:srgbClr val="0070C0"/>
                          </a:solidFill>
                          <a:effectLst/>
                        </a:rPr>
                        <a:t>konkurs-chip.ru</a:t>
                      </a:r>
                      <a:endParaRPr lang="ru-RU" sz="1500" b="1" i="0" u="sng" baseline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75 рублей</a:t>
                      </a:r>
                      <a:endParaRPr lang="ru-RU" sz="15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extLst>
                  <a:ext uri="{0D108BD9-81ED-4DB2-BD59-A6C34878D82A}">
                    <a16:rowId xmlns:a16="http://schemas.microsoft.com/office/drawing/2014/main" val="670626102"/>
                  </a:ext>
                </a:extLst>
              </a:tr>
              <a:tr h="5107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14-17 февраля 2020 г.</a:t>
                      </a:r>
                      <a:endParaRPr lang="ru-RU" sz="15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«Золотое Руно»</a:t>
                      </a:r>
                      <a:endParaRPr lang="ru-RU" sz="15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u="sng" baseline="0" dirty="0">
                          <a:solidFill>
                            <a:srgbClr val="0070C0"/>
                          </a:solidFill>
                          <a:effectLst/>
                        </a:rPr>
                        <a:t>runodog.ru</a:t>
                      </a:r>
                      <a:endParaRPr lang="ru-RU" sz="1500" b="1" i="0" u="sng" baseline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85 рублей</a:t>
                      </a:r>
                      <a:endParaRPr lang="ru-RU" sz="15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extLst>
                  <a:ext uri="{0D108BD9-81ED-4DB2-BD59-A6C34878D82A}">
                    <a16:rowId xmlns:a16="http://schemas.microsoft.com/office/drawing/2014/main" val="4234997761"/>
                  </a:ext>
                </a:extLst>
              </a:tr>
              <a:tr h="255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effectLst/>
                        </a:rPr>
                        <a:t>19 марта 2020 г.</a:t>
                      </a:r>
                      <a:endParaRPr lang="ru-RU" sz="1500" b="1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«Кенгуру»</a:t>
                      </a:r>
                      <a:endParaRPr lang="ru-RU" sz="15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u="sng" baseline="0" dirty="0">
                          <a:solidFill>
                            <a:srgbClr val="0070C0"/>
                          </a:solidFill>
                          <a:effectLst/>
                        </a:rPr>
                        <a:t>mathkang.ru</a:t>
                      </a:r>
                      <a:endParaRPr lang="ru-RU" sz="1500" b="1" i="0" u="sng" baseline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85 рублей</a:t>
                      </a:r>
                      <a:endParaRPr lang="ru-RU" sz="15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extLst>
                  <a:ext uri="{0D108BD9-81ED-4DB2-BD59-A6C34878D82A}">
                    <a16:rowId xmlns:a16="http://schemas.microsoft.com/office/drawing/2014/main" val="2455608485"/>
                  </a:ext>
                </a:extLst>
              </a:tr>
              <a:tr h="766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20-26 января 2020 г.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 </a:t>
                      </a:r>
                      <a:endParaRPr lang="ru-RU" sz="15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effectLst/>
                        </a:rPr>
                        <a:t>«Кенгуру-выпускникам»</a:t>
                      </a:r>
                      <a:endParaRPr lang="ru-RU" sz="1500" b="1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u="sng" baseline="0" dirty="0">
                          <a:solidFill>
                            <a:srgbClr val="0070C0"/>
                          </a:solidFill>
                          <a:effectLst/>
                        </a:rPr>
                        <a:t>mathkang.ru</a:t>
                      </a:r>
                      <a:endParaRPr lang="ru-RU" sz="1500" b="1" i="0" u="sng" baseline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100 рублей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 </a:t>
                      </a:r>
                      <a:endParaRPr lang="ru-RU" sz="1500" b="1" i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28" marR="54628" marT="0" marB="0"/>
                </a:tc>
                <a:extLst>
                  <a:ext uri="{0D108BD9-81ED-4DB2-BD59-A6C34878D82A}">
                    <a16:rowId xmlns:a16="http://schemas.microsoft.com/office/drawing/2014/main" val="1275953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6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проведения конкурсов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 algn="just">
              <a:spcAft>
                <a:spcPts val="1200"/>
              </a:spcAft>
            </a:pPr>
            <a:r>
              <a:rPr lang="ru-RU" sz="3100" dirty="0" smtClean="0"/>
              <a:t>Через автоматизированную систему </a:t>
            </a:r>
            <a:r>
              <a:rPr lang="ru-RU" sz="3100" dirty="0"/>
              <a:t>учета «Результаты олимпиад, конкурсов и конференций</a:t>
            </a:r>
            <a:r>
              <a:rPr lang="ru-RU" sz="3100" dirty="0" smtClean="0"/>
              <a:t>» (</a:t>
            </a:r>
            <a:r>
              <a:rPr lang="ru-RU" sz="3100" dirty="0" smtClean="0">
                <a:hlinkClick r:id="rId2"/>
              </a:rPr>
              <a:t>www.ctrigo.ru</a:t>
            </a:r>
            <a:r>
              <a:rPr lang="ru-RU" sz="3100" dirty="0" smtClean="0"/>
              <a:t>) необходимо:</a:t>
            </a:r>
          </a:p>
          <a:p>
            <a:pPr lvl="0" algn="just">
              <a:spcAft>
                <a:spcPts val="1200"/>
              </a:spcAft>
            </a:pPr>
            <a:r>
              <a:rPr lang="ru-RU" sz="3100" dirty="0" smtClean="0"/>
              <a:t>- внести сведения о количестве участников;</a:t>
            </a:r>
          </a:p>
          <a:p>
            <a:pPr lvl="0" algn="just">
              <a:spcAft>
                <a:spcPts val="1200"/>
              </a:spcAft>
            </a:pPr>
            <a:r>
              <a:rPr lang="ru-RU" sz="3100" dirty="0" smtClean="0"/>
              <a:t>- скачать и заполнить заявку</a:t>
            </a:r>
          </a:p>
          <a:p>
            <a:pPr lvl="0" algn="just">
              <a:spcAft>
                <a:spcPts val="1200"/>
              </a:spcAft>
            </a:pPr>
            <a:endParaRPr lang="en-US" sz="3100" dirty="0"/>
          </a:p>
          <a:p>
            <a:pPr lvl="0" algn="just">
              <a:spcAft>
                <a:spcPts val="1200"/>
              </a:spcAft>
            </a:pPr>
            <a:endParaRPr lang="ru-RU" sz="31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2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581" y="422755"/>
            <a:ext cx="4658667" cy="6273983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4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Результаты школьного и муниципального этапов </a:t>
            </a:r>
            <a:r>
              <a:rPr lang="ru-RU" dirty="0" smtClean="0"/>
              <a:t>ВОШ </a:t>
            </a:r>
            <a:br>
              <a:rPr lang="ru-RU" dirty="0" smtClean="0"/>
            </a:br>
            <a:r>
              <a:rPr lang="ru-RU" dirty="0" smtClean="0"/>
              <a:t>2018-2019 </a:t>
            </a:r>
            <a:r>
              <a:rPr lang="ru-RU" dirty="0"/>
              <a:t>уч. г.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Физика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440806"/>
              </p:ext>
            </p:extLst>
          </p:nvPr>
        </p:nvGraphicFramePr>
        <p:xfrm>
          <a:off x="323528" y="2060849"/>
          <a:ext cx="3888432" cy="4536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919">
                  <a:extLst>
                    <a:ext uri="{9D8B030D-6E8A-4147-A177-3AD203B41FA5}">
                      <a16:colId xmlns:a16="http://schemas.microsoft.com/office/drawing/2014/main" val="4039318285"/>
                    </a:ext>
                  </a:extLst>
                </a:gridCol>
                <a:gridCol w="1143961">
                  <a:extLst>
                    <a:ext uri="{9D8B030D-6E8A-4147-A177-3AD203B41FA5}">
                      <a16:colId xmlns:a16="http://schemas.microsoft.com/office/drawing/2014/main" val="3157047375"/>
                    </a:ext>
                  </a:extLst>
                </a:gridCol>
                <a:gridCol w="840672">
                  <a:extLst>
                    <a:ext uri="{9D8B030D-6E8A-4147-A177-3AD203B41FA5}">
                      <a16:colId xmlns:a16="http://schemas.microsoft.com/office/drawing/2014/main" val="1278189433"/>
                    </a:ext>
                  </a:extLst>
                </a:gridCol>
                <a:gridCol w="627075">
                  <a:extLst>
                    <a:ext uri="{9D8B030D-6E8A-4147-A177-3AD203B41FA5}">
                      <a16:colId xmlns:a16="http://schemas.microsoft.com/office/drawing/2014/main" val="961981436"/>
                    </a:ext>
                  </a:extLst>
                </a:gridCol>
                <a:gridCol w="710805">
                  <a:extLst>
                    <a:ext uri="{9D8B030D-6E8A-4147-A177-3AD203B41FA5}">
                      <a16:colId xmlns:a16="http://schemas.microsoft.com/office/drawing/2014/main" val="869814781"/>
                    </a:ext>
                  </a:extLst>
                </a:gridCol>
              </a:tblGrid>
              <a:tr h="20055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Школьный </a:t>
                      </a:r>
                      <a:r>
                        <a:rPr lang="ru-RU" sz="1100" u="none" strike="noStrike" dirty="0" smtClean="0">
                          <a:effectLst/>
                        </a:rPr>
                        <a:t>этап</a:t>
                      </a:r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2846953"/>
                  </a:ext>
                </a:extLst>
              </a:tr>
              <a:tr h="3248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№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п/п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Победители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Призеры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Участники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extLst>
                  <a:ext uri="{0D108BD9-81ED-4DB2-BD59-A6C34878D82A}">
                    <a16:rowId xmlns:a16="http://schemas.microsoft.com/office/drawing/2014/main" val="356168110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0298488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№82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7486480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4641484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1985174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6570451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7624830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Гимназия №8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5036039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1610363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6831321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4043014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№57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5621322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7320244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4836615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Лицей №59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9830221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Лицей №95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0822600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9458787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596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8589710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7453928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6459681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179372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334491"/>
              </p:ext>
            </p:extLst>
          </p:nvPr>
        </p:nvGraphicFramePr>
        <p:xfrm>
          <a:off x="4507280" y="2060847"/>
          <a:ext cx="4097168" cy="4536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284">
                  <a:extLst>
                    <a:ext uri="{9D8B030D-6E8A-4147-A177-3AD203B41FA5}">
                      <a16:colId xmlns:a16="http://schemas.microsoft.com/office/drawing/2014/main" val="1282680637"/>
                    </a:ext>
                  </a:extLst>
                </a:gridCol>
                <a:gridCol w="1083468">
                  <a:extLst>
                    <a:ext uri="{9D8B030D-6E8A-4147-A177-3AD203B41FA5}">
                      <a16:colId xmlns:a16="http://schemas.microsoft.com/office/drawing/2014/main" val="240547328"/>
                    </a:ext>
                  </a:extLst>
                </a:gridCol>
                <a:gridCol w="902082">
                  <a:extLst>
                    <a:ext uri="{9D8B030D-6E8A-4147-A177-3AD203B41FA5}">
                      <a16:colId xmlns:a16="http://schemas.microsoft.com/office/drawing/2014/main" val="1732568001"/>
                    </a:ext>
                  </a:extLst>
                </a:gridCol>
                <a:gridCol w="789167">
                  <a:extLst>
                    <a:ext uri="{9D8B030D-6E8A-4147-A177-3AD203B41FA5}">
                      <a16:colId xmlns:a16="http://schemas.microsoft.com/office/drawing/2014/main" val="335555297"/>
                    </a:ext>
                  </a:extLst>
                </a:gridCol>
                <a:gridCol w="789167">
                  <a:extLst>
                    <a:ext uri="{9D8B030D-6E8A-4147-A177-3AD203B41FA5}">
                      <a16:colId xmlns:a16="http://schemas.microsoft.com/office/drawing/2014/main" val="3322030620"/>
                    </a:ext>
                  </a:extLst>
                </a:gridCol>
              </a:tblGrid>
              <a:tr h="2005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Муниципальный </a:t>
                      </a:r>
                      <a:r>
                        <a:rPr lang="ru-RU" sz="1100" u="none" strike="noStrike" dirty="0" smtClean="0">
                          <a:effectLst/>
                        </a:rPr>
                        <a:t>этап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extLst>
                  <a:ext uri="{0D108BD9-81ED-4DB2-BD59-A6C34878D82A}">
                    <a16:rowId xmlns:a16="http://schemas.microsoft.com/office/drawing/2014/main" val="1643503023"/>
                  </a:ext>
                </a:extLst>
              </a:tr>
              <a:tr h="3248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№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п/п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Победители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Призеры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Участники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extLst>
                  <a:ext uri="{0D108BD9-81ED-4DB2-BD59-A6C34878D82A}">
                    <a16:rowId xmlns:a16="http://schemas.microsoft.com/office/drawing/2014/main" val="1443257502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Гимназия №8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extLst>
                  <a:ext uri="{0D108BD9-81ED-4DB2-BD59-A6C34878D82A}">
                    <a16:rowId xmlns:a16="http://schemas.microsoft.com/office/drawing/2014/main" val="2536861433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extLst>
                  <a:ext uri="{0D108BD9-81ED-4DB2-BD59-A6C34878D82A}">
                    <a16:rowId xmlns:a16="http://schemas.microsoft.com/office/drawing/2014/main" val="1329874427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extLst>
                  <a:ext uri="{0D108BD9-81ED-4DB2-BD59-A6C34878D82A}">
                    <a16:rowId xmlns:a16="http://schemas.microsoft.com/office/drawing/2014/main" val="2006781344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Гимназия №9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extLst>
                  <a:ext uri="{0D108BD9-81ED-4DB2-BD59-A6C34878D82A}">
                    <a16:rowId xmlns:a16="http://schemas.microsoft.com/office/drawing/2014/main" val="4294085138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№82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extLst>
                  <a:ext uri="{0D108BD9-81ED-4DB2-BD59-A6C34878D82A}">
                    <a16:rowId xmlns:a16="http://schemas.microsoft.com/office/drawing/2014/main" val="3619454695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extLst>
                  <a:ext uri="{0D108BD9-81ED-4DB2-BD59-A6C34878D82A}">
                    <a16:rowId xmlns:a16="http://schemas.microsoft.com/office/drawing/2014/main" val="260865545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extLst>
                  <a:ext uri="{0D108BD9-81ED-4DB2-BD59-A6C34878D82A}">
                    <a16:rowId xmlns:a16="http://schemas.microsoft.com/office/drawing/2014/main" val="640143406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extLst>
                  <a:ext uri="{0D108BD9-81ED-4DB2-BD59-A6C34878D82A}">
                    <a16:rowId xmlns:a16="http://schemas.microsoft.com/office/drawing/2014/main" val="2652606019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extLst>
                  <a:ext uri="{0D108BD9-81ED-4DB2-BD59-A6C34878D82A}">
                    <a16:rowId xmlns:a16="http://schemas.microsoft.com/office/drawing/2014/main" val="1756249962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extLst>
                  <a:ext uri="{0D108BD9-81ED-4DB2-BD59-A6C34878D82A}">
                    <a16:rowId xmlns:a16="http://schemas.microsoft.com/office/drawing/2014/main" val="4041947927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extLst>
                  <a:ext uri="{0D108BD9-81ED-4DB2-BD59-A6C34878D82A}">
                    <a16:rowId xmlns:a16="http://schemas.microsoft.com/office/drawing/2014/main" val="1761312411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extLst>
                  <a:ext uri="{0D108BD9-81ED-4DB2-BD59-A6C34878D82A}">
                    <a16:rowId xmlns:a16="http://schemas.microsoft.com/office/drawing/2014/main" val="1926486656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№57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extLst>
                  <a:ext uri="{0D108BD9-81ED-4DB2-BD59-A6C34878D82A}">
                    <a16:rowId xmlns:a16="http://schemas.microsoft.com/office/drawing/2014/main" val="3015578308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extLst>
                  <a:ext uri="{0D108BD9-81ED-4DB2-BD59-A6C34878D82A}">
                    <a16:rowId xmlns:a16="http://schemas.microsoft.com/office/drawing/2014/main" val="2373216603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extLst>
                  <a:ext uri="{0D108BD9-81ED-4DB2-BD59-A6C34878D82A}">
                    <a16:rowId xmlns:a16="http://schemas.microsoft.com/office/drawing/2014/main" val="1613140402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Лицей №59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extLst>
                  <a:ext uri="{0D108BD9-81ED-4DB2-BD59-A6C34878D82A}">
                    <a16:rowId xmlns:a16="http://schemas.microsoft.com/office/drawing/2014/main" val="684142905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Лицей №95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extLst>
                  <a:ext uri="{0D108BD9-81ED-4DB2-BD59-A6C34878D82A}">
                    <a16:rowId xmlns:a16="http://schemas.microsoft.com/office/drawing/2014/main" val="919171346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extLst>
                  <a:ext uri="{0D108BD9-81ED-4DB2-BD59-A6C34878D82A}">
                    <a16:rowId xmlns:a16="http://schemas.microsoft.com/office/drawing/2014/main" val="3129840658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extLst>
                  <a:ext uri="{0D108BD9-81ED-4DB2-BD59-A6C34878D82A}">
                    <a16:rowId xmlns:a16="http://schemas.microsoft.com/office/drawing/2014/main" val="1387041938"/>
                  </a:ext>
                </a:extLst>
              </a:tr>
              <a:tr h="20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84" marR="9484" marT="9484" marB="0" anchor="b"/>
                </a:tc>
                <a:extLst>
                  <a:ext uri="{0D108BD9-81ED-4DB2-BD59-A6C34878D82A}">
                    <a16:rowId xmlns:a16="http://schemas.microsoft.com/office/drawing/2014/main" val="2918515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1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Результаты школьного и муниципального этапов </a:t>
            </a:r>
            <a:r>
              <a:rPr lang="ru-RU" dirty="0" smtClean="0"/>
              <a:t>ВОШ </a:t>
            </a:r>
            <a:br>
              <a:rPr lang="ru-RU" dirty="0" smtClean="0"/>
            </a:br>
            <a:r>
              <a:rPr lang="ru-RU" dirty="0" smtClean="0"/>
              <a:t>2018-2019 </a:t>
            </a:r>
            <a:r>
              <a:rPr lang="ru-RU" dirty="0"/>
              <a:t>уч. г.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Химия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342119"/>
              </p:ext>
            </p:extLst>
          </p:nvPr>
        </p:nvGraphicFramePr>
        <p:xfrm>
          <a:off x="395536" y="1988840"/>
          <a:ext cx="3981402" cy="4585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786">
                  <a:extLst>
                    <a:ext uri="{9D8B030D-6E8A-4147-A177-3AD203B41FA5}">
                      <a16:colId xmlns:a16="http://schemas.microsoft.com/office/drawing/2014/main" val="3468849816"/>
                    </a:ext>
                  </a:extLst>
                </a:gridCol>
                <a:gridCol w="1396667">
                  <a:extLst>
                    <a:ext uri="{9D8B030D-6E8A-4147-A177-3AD203B41FA5}">
                      <a16:colId xmlns:a16="http://schemas.microsoft.com/office/drawing/2014/main" val="456450152"/>
                    </a:ext>
                  </a:extLst>
                </a:gridCol>
                <a:gridCol w="781008">
                  <a:extLst>
                    <a:ext uri="{9D8B030D-6E8A-4147-A177-3AD203B41FA5}">
                      <a16:colId xmlns:a16="http://schemas.microsoft.com/office/drawing/2014/main" val="2736411001"/>
                    </a:ext>
                  </a:extLst>
                </a:gridCol>
                <a:gridCol w="626536">
                  <a:extLst>
                    <a:ext uri="{9D8B030D-6E8A-4147-A177-3AD203B41FA5}">
                      <a16:colId xmlns:a16="http://schemas.microsoft.com/office/drawing/2014/main" val="3860384375"/>
                    </a:ext>
                  </a:extLst>
                </a:gridCol>
                <a:gridCol w="668405">
                  <a:extLst>
                    <a:ext uri="{9D8B030D-6E8A-4147-A177-3AD203B41FA5}">
                      <a16:colId xmlns:a16="http://schemas.microsoft.com/office/drawing/2014/main" val="124030077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Школьный этап</a:t>
                      </a:r>
                      <a:endParaRPr lang="ru-RU" sz="1100" dirty="0" smtClean="0">
                        <a:solidFill>
                          <a:srgbClr val="00000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04" marR="9504" marT="9504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extLst>
                  <a:ext uri="{0D108BD9-81ED-4DB2-BD59-A6C34878D82A}">
                    <a16:rowId xmlns:a16="http://schemas.microsoft.com/office/drawing/2014/main" val="2531322335"/>
                  </a:ext>
                </a:extLst>
              </a:tr>
              <a:tr h="326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№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п/п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Победители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Призеры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Участники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extLst>
                  <a:ext uri="{0D108BD9-81ED-4DB2-BD59-A6C34878D82A}">
                    <a16:rowId xmlns:a16="http://schemas.microsoft.com/office/drawing/2014/main" val="3148098396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№76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1127531668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549259265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1622519463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1361076660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Лицей №95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129031828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1063742062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Лицей №59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772007531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1748923817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2414178968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2949623943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2906084361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502737320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Лицей №22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2120153717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2828361126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162739479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4184220449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№77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440049706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59295323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261468323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58411201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201488"/>
              </p:ext>
            </p:extLst>
          </p:nvPr>
        </p:nvGraphicFramePr>
        <p:xfrm>
          <a:off x="4716016" y="1992948"/>
          <a:ext cx="3945029" cy="4582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121">
                  <a:extLst>
                    <a:ext uri="{9D8B030D-6E8A-4147-A177-3AD203B41FA5}">
                      <a16:colId xmlns:a16="http://schemas.microsoft.com/office/drawing/2014/main" val="2482422250"/>
                    </a:ext>
                  </a:extLst>
                </a:gridCol>
                <a:gridCol w="1326215">
                  <a:extLst>
                    <a:ext uri="{9D8B030D-6E8A-4147-A177-3AD203B41FA5}">
                      <a16:colId xmlns:a16="http://schemas.microsoft.com/office/drawing/2014/main" val="1998019715"/>
                    </a:ext>
                  </a:extLst>
                </a:gridCol>
                <a:gridCol w="790533">
                  <a:extLst>
                    <a:ext uri="{9D8B030D-6E8A-4147-A177-3AD203B41FA5}">
                      <a16:colId xmlns:a16="http://schemas.microsoft.com/office/drawing/2014/main" val="4065393999"/>
                    </a:ext>
                  </a:extLst>
                </a:gridCol>
                <a:gridCol w="672580">
                  <a:extLst>
                    <a:ext uri="{9D8B030D-6E8A-4147-A177-3AD203B41FA5}">
                      <a16:colId xmlns:a16="http://schemas.microsoft.com/office/drawing/2014/main" val="3152096764"/>
                    </a:ext>
                  </a:extLst>
                </a:gridCol>
                <a:gridCol w="672580">
                  <a:extLst>
                    <a:ext uri="{9D8B030D-6E8A-4147-A177-3AD203B41FA5}">
                      <a16:colId xmlns:a16="http://schemas.microsoft.com/office/drawing/2014/main" val="4014778420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Муниципальный этап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04" marR="9504" marT="9504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extLst>
                  <a:ext uri="{0D108BD9-81ED-4DB2-BD59-A6C34878D82A}">
                    <a16:rowId xmlns:a16="http://schemas.microsoft.com/office/drawing/2014/main" val="387282479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№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п/п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Победители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Призеры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Участники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ctr"/>
                </a:tc>
                <a:extLst>
                  <a:ext uri="{0D108BD9-81ED-4DB2-BD59-A6C34878D82A}">
                    <a16:rowId xmlns:a16="http://schemas.microsoft.com/office/drawing/2014/main" val="1737305987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587025890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№76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2391823397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2851379907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873012767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301487403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Лицей №95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2202866025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Гимназия №5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4006688379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Лицей №59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187895619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Гимназия №6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1599230208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2078906993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611133538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681234880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2977037326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Лицей №22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1849023853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2625899042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719143261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1662866345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324484021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919664672"/>
                  </a:ext>
                </a:extLst>
              </a:tr>
              <a:tr h="20408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4" marR="9504" marT="9504" marB="0" anchor="b"/>
                </a:tc>
                <a:extLst>
                  <a:ext uri="{0D108BD9-81ED-4DB2-BD59-A6C34878D82A}">
                    <a16:rowId xmlns:a16="http://schemas.microsoft.com/office/drawing/2014/main" val="3987533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9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Результаты школьного и муниципального этапов </a:t>
            </a:r>
            <a:r>
              <a:rPr lang="ru-RU" dirty="0" smtClean="0"/>
              <a:t>ВОШ </a:t>
            </a:r>
            <a:br>
              <a:rPr lang="ru-RU" dirty="0" smtClean="0"/>
            </a:br>
            <a:r>
              <a:rPr lang="ru-RU" dirty="0" smtClean="0"/>
              <a:t>2018-2019 </a:t>
            </a:r>
            <a:r>
              <a:rPr lang="ru-RU" dirty="0"/>
              <a:t>уч. г.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Биология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783303"/>
              </p:ext>
            </p:extLst>
          </p:nvPr>
        </p:nvGraphicFramePr>
        <p:xfrm>
          <a:off x="395536" y="1988840"/>
          <a:ext cx="4032447" cy="4353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695">
                  <a:extLst>
                    <a:ext uri="{9D8B030D-6E8A-4147-A177-3AD203B41FA5}">
                      <a16:colId xmlns:a16="http://schemas.microsoft.com/office/drawing/2014/main" val="3759901566"/>
                    </a:ext>
                  </a:extLst>
                </a:gridCol>
                <a:gridCol w="1410144">
                  <a:extLst>
                    <a:ext uri="{9D8B030D-6E8A-4147-A177-3AD203B41FA5}">
                      <a16:colId xmlns:a16="http://schemas.microsoft.com/office/drawing/2014/main" val="1025005569"/>
                    </a:ext>
                  </a:extLst>
                </a:gridCol>
                <a:gridCol w="852908">
                  <a:extLst>
                    <a:ext uri="{9D8B030D-6E8A-4147-A177-3AD203B41FA5}">
                      <a16:colId xmlns:a16="http://schemas.microsoft.com/office/drawing/2014/main" val="3267821120"/>
                    </a:ext>
                  </a:extLst>
                </a:gridCol>
                <a:gridCol w="624493">
                  <a:extLst>
                    <a:ext uri="{9D8B030D-6E8A-4147-A177-3AD203B41FA5}">
                      <a16:colId xmlns:a16="http://schemas.microsoft.com/office/drawing/2014/main" val="3617259551"/>
                    </a:ext>
                  </a:extLst>
                </a:gridCol>
                <a:gridCol w="631207">
                  <a:extLst>
                    <a:ext uri="{9D8B030D-6E8A-4147-A177-3AD203B41FA5}">
                      <a16:colId xmlns:a16="http://schemas.microsoft.com/office/drawing/2014/main" val="3057063388"/>
                    </a:ext>
                  </a:extLst>
                </a:gridCol>
              </a:tblGrid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Школьный </a:t>
                      </a:r>
                      <a:r>
                        <a:rPr lang="ru-RU" sz="1100" u="none" strike="noStrike" dirty="0" smtClean="0">
                          <a:effectLst/>
                        </a:rPr>
                        <a:t>этап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376280940"/>
                  </a:ext>
                </a:extLst>
              </a:tr>
              <a:tr h="3327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Победители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Призеры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Участники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extLst>
                  <a:ext uri="{0D108BD9-81ED-4DB2-BD59-A6C34878D82A}">
                    <a16:rowId xmlns:a16="http://schemas.microsoft.com/office/drawing/2014/main" val="153337202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251116926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48048615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871397646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011989835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068099806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№49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418786986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Лицей №59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336315092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951170665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246885306"/>
                  </a:ext>
                </a:extLst>
              </a:tr>
              <a:tr h="33273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"Школа бизнеса"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511959093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№57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8435432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№89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908810503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228037255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822599187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109911497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№84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703134776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180151640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162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032895633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938360398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Лицей №22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56827358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931620"/>
              </p:ext>
            </p:extLst>
          </p:nvPr>
        </p:nvGraphicFramePr>
        <p:xfrm>
          <a:off x="4716016" y="1988840"/>
          <a:ext cx="4076166" cy="4353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73">
                  <a:extLst>
                    <a:ext uri="{9D8B030D-6E8A-4147-A177-3AD203B41FA5}">
                      <a16:colId xmlns:a16="http://schemas.microsoft.com/office/drawing/2014/main" val="859032149"/>
                    </a:ext>
                  </a:extLst>
                </a:gridCol>
                <a:gridCol w="1371652">
                  <a:extLst>
                    <a:ext uri="{9D8B030D-6E8A-4147-A177-3AD203B41FA5}">
                      <a16:colId xmlns:a16="http://schemas.microsoft.com/office/drawing/2014/main" val="3776395211"/>
                    </a:ext>
                  </a:extLst>
                </a:gridCol>
                <a:gridCol w="780384">
                  <a:extLst>
                    <a:ext uri="{9D8B030D-6E8A-4147-A177-3AD203B41FA5}">
                      <a16:colId xmlns:a16="http://schemas.microsoft.com/office/drawing/2014/main" val="141788598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604007889"/>
                    </a:ext>
                  </a:extLst>
                </a:gridCol>
                <a:gridCol w="704377">
                  <a:extLst>
                    <a:ext uri="{9D8B030D-6E8A-4147-A177-3AD203B41FA5}">
                      <a16:colId xmlns:a16="http://schemas.microsoft.com/office/drawing/2014/main" val="2922428970"/>
                    </a:ext>
                  </a:extLst>
                </a:gridCol>
              </a:tblGrid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Муниципальный этап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337757"/>
                  </a:ext>
                </a:extLst>
              </a:tr>
              <a:tr h="3327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Победители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Призеры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Участники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extLst>
                  <a:ext uri="{0D108BD9-81ED-4DB2-BD59-A6C34878D82A}">
                    <a16:rowId xmlns:a16="http://schemas.microsoft.com/office/drawing/2014/main" val="3086006251"/>
                  </a:ext>
                </a:extLst>
              </a:tr>
              <a:tr h="33273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"Школа бизнеса"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774672989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501179902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605463608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Лицей №22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260959729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Лицей №23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4149786836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211087767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499101568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571529235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300706075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886707591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№49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4235859491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Лицей №59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042640390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721619470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537701970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№57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359144511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№89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136223128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787546261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993309333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847951536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№84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379796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7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Результаты школьного и муниципального этапов </a:t>
            </a:r>
            <a:r>
              <a:rPr lang="ru-RU" dirty="0" smtClean="0"/>
              <a:t>ВОШ </a:t>
            </a:r>
            <a:br>
              <a:rPr lang="ru-RU" dirty="0" smtClean="0"/>
            </a:br>
            <a:r>
              <a:rPr lang="ru-RU" dirty="0" smtClean="0"/>
              <a:t>2018-2019 </a:t>
            </a:r>
            <a:r>
              <a:rPr lang="ru-RU" dirty="0"/>
              <a:t>уч. г.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Информатика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635017"/>
              </p:ext>
            </p:extLst>
          </p:nvPr>
        </p:nvGraphicFramePr>
        <p:xfrm>
          <a:off x="251520" y="2060848"/>
          <a:ext cx="3809538" cy="4353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090">
                  <a:extLst>
                    <a:ext uri="{9D8B030D-6E8A-4147-A177-3AD203B41FA5}">
                      <a16:colId xmlns:a16="http://schemas.microsoft.com/office/drawing/2014/main" val="591961235"/>
                    </a:ext>
                  </a:extLst>
                </a:gridCol>
                <a:gridCol w="1287697">
                  <a:extLst>
                    <a:ext uri="{9D8B030D-6E8A-4147-A177-3AD203B41FA5}">
                      <a16:colId xmlns:a16="http://schemas.microsoft.com/office/drawing/2014/main" val="121654172"/>
                    </a:ext>
                  </a:extLst>
                </a:gridCol>
                <a:gridCol w="780384">
                  <a:extLst>
                    <a:ext uri="{9D8B030D-6E8A-4147-A177-3AD203B41FA5}">
                      <a16:colId xmlns:a16="http://schemas.microsoft.com/office/drawing/2014/main" val="4287271289"/>
                    </a:ext>
                  </a:extLst>
                </a:gridCol>
                <a:gridCol w="634651">
                  <a:extLst>
                    <a:ext uri="{9D8B030D-6E8A-4147-A177-3AD203B41FA5}">
                      <a16:colId xmlns:a16="http://schemas.microsoft.com/office/drawing/2014/main" val="794236800"/>
                    </a:ext>
                  </a:extLst>
                </a:gridCol>
                <a:gridCol w="637716">
                  <a:extLst>
                    <a:ext uri="{9D8B030D-6E8A-4147-A177-3AD203B41FA5}">
                      <a16:colId xmlns:a16="http://schemas.microsoft.com/office/drawing/2014/main" val="2474280828"/>
                    </a:ext>
                  </a:extLst>
                </a:gridCol>
              </a:tblGrid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Школьный </a:t>
                      </a:r>
                      <a:r>
                        <a:rPr lang="ru-RU" sz="1100" u="none" strike="noStrike" dirty="0" smtClean="0">
                          <a:effectLst/>
                        </a:rPr>
                        <a:t>этап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021608057"/>
                  </a:ext>
                </a:extLst>
              </a:tr>
              <a:tr h="3327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Победители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Призеры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Участники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extLst>
                  <a:ext uri="{0D108BD9-81ED-4DB2-BD59-A6C34878D82A}">
                    <a16:rowId xmlns:a16="http://schemas.microsoft.com/office/drawing/2014/main" val="1905010893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647583714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Лицей №23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885159091"/>
                  </a:ext>
                </a:extLst>
              </a:tr>
              <a:tr h="33273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"Школа бизнеса"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949161212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02842254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957378782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483628357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461160075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Лицей №3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92471648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№89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4046728971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473461271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450115538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741432804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604897831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769706332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ООШ №93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589188536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Лицей №95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4032028005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313403695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Лицей №59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691674758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480380840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484268613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757349"/>
              </p:ext>
            </p:extLst>
          </p:nvPr>
        </p:nvGraphicFramePr>
        <p:xfrm>
          <a:off x="4860032" y="2110687"/>
          <a:ext cx="3809500" cy="4353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59">
                  <a:extLst>
                    <a:ext uri="{9D8B030D-6E8A-4147-A177-3AD203B41FA5}">
                      <a16:colId xmlns:a16="http://schemas.microsoft.com/office/drawing/2014/main" val="812788619"/>
                    </a:ext>
                  </a:extLst>
                </a:gridCol>
                <a:gridCol w="1288985">
                  <a:extLst>
                    <a:ext uri="{9D8B030D-6E8A-4147-A177-3AD203B41FA5}">
                      <a16:colId xmlns:a16="http://schemas.microsoft.com/office/drawing/2014/main" val="2984743727"/>
                    </a:ext>
                  </a:extLst>
                </a:gridCol>
                <a:gridCol w="780384">
                  <a:extLst>
                    <a:ext uri="{9D8B030D-6E8A-4147-A177-3AD203B41FA5}">
                      <a16:colId xmlns:a16="http://schemas.microsoft.com/office/drawing/2014/main" val="1098310495"/>
                    </a:ext>
                  </a:extLst>
                </a:gridCol>
                <a:gridCol w="635286">
                  <a:extLst>
                    <a:ext uri="{9D8B030D-6E8A-4147-A177-3AD203B41FA5}">
                      <a16:colId xmlns:a16="http://schemas.microsoft.com/office/drawing/2014/main" val="2206684808"/>
                    </a:ext>
                  </a:extLst>
                </a:gridCol>
                <a:gridCol w="635286">
                  <a:extLst>
                    <a:ext uri="{9D8B030D-6E8A-4147-A177-3AD203B41FA5}">
                      <a16:colId xmlns:a16="http://schemas.microsoft.com/office/drawing/2014/main" val="3536702253"/>
                    </a:ext>
                  </a:extLst>
                </a:gridCol>
              </a:tblGrid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Муниципальный этап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589357"/>
                  </a:ext>
                </a:extLst>
              </a:tr>
              <a:tr h="3327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Победители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Призеры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Участники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extLst>
                  <a:ext uri="{0D108BD9-81ED-4DB2-BD59-A6C34878D82A}">
                    <a16:rowId xmlns:a16="http://schemas.microsoft.com/office/drawing/2014/main" val="2675604809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658595154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Лицей №22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579613629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191272962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Лицей №23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133898162"/>
                  </a:ext>
                </a:extLst>
              </a:tr>
              <a:tr h="33273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Гимназия "Школа бизнеса"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180140534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860294515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843573866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474135360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Лицей №3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553494466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№89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468340617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329665513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596750754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4029948220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23534826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479579493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ООШ №93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482161245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Лицей №95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068234058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545912996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Лицей №59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4029307677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475384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1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Результаты школьного и муниципального этапов </a:t>
            </a:r>
            <a:r>
              <a:rPr lang="ru-RU" dirty="0" smtClean="0"/>
              <a:t>ВОШ </a:t>
            </a:r>
            <a:br>
              <a:rPr lang="ru-RU" dirty="0" smtClean="0"/>
            </a:br>
            <a:r>
              <a:rPr lang="ru-RU" dirty="0" smtClean="0"/>
              <a:t>2018-2019 </a:t>
            </a:r>
            <a:r>
              <a:rPr lang="ru-RU" dirty="0"/>
              <a:t>уч. г.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Обществознание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109754"/>
              </p:ext>
            </p:extLst>
          </p:nvPr>
        </p:nvGraphicFramePr>
        <p:xfrm>
          <a:off x="323528" y="2060848"/>
          <a:ext cx="3888432" cy="4353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525">
                  <a:extLst>
                    <a:ext uri="{9D8B030D-6E8A-4147-A177-3AD203B41FA5}">
                      <a16:colId xmlns:a16="http://schemas.microsoft.com/office/drawing/2014/main" val="1028200081"/>
                    </a:ext>
                  </a:extLst>
                </a:gridCol>
                <a:gridCol w="1327323">
                  <a:extLst>
                    <a:ext uri="{9D8B030D-6E8A-4147-A177-3AD203B41FA5}">
                      <a16:colId xmlns:a16="http://schemas.microsoft.com/office/drawing/2014/main" val="3851561580"/>
                    </a:ext>
                  </a:extLst>
                </a:gridCol>
                <a:gridCol w="807146">
                  <a:extLst>
                    <a:ext uri="{9D8B030D-6E8A-4147-A177-3AD203B41FA5}">
                      <a16:colId xmlns:a16="http://schemas.microsoft.com/office/drawing/2014/main" val="4081467018"/>
                    </a:ext>
                  </a:extLst>
                </a:gridCol>
                <a:gridCol w="635219">
                  <a:extLst>
                    <a:ext uri="{9D8B030D-6E8A-4147-A177-3AD203B41FA5}">
                      <a16:colId xmlns:a16="http://schemas.microsoft.com/office/drawing/2014/main" val="568270255"/>
                    </a:ext>
                  </a:extLst>
                </a:gridCol>
                <a:gridCol w="635219">
                  <a:extLst>
                    <a:ext uri="{9D8B030D-6E8A-4147-A177-3AD203B41FA5}">
                      <a16:colId xmlns:a16="http://schemas.microsoft.com/office/drawing/2014/main" val="499782896"/>
                    </a:ext>
                  </a:extLst>
                </a:gridCol>
              </a:tblGrid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Школьный </a:t>
                      </a:r>
                      <a:r>
                        <a:rPr lang="ru-RU" sz="1100" u="none" strike="noStrike" dirty="0" smtClean="0">
                          <a:effectLst/>
                        </a:rPr>
                        <a:t>этап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309203923"/>
                  </a:ext>
                </a:extLst>
              </a:tr>
              <a:tr h="3327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Победители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Призеры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Участники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ctr"/>
                </a:tc>
                <a:extLst>
                  <a:ext uri="{0D108BD9-81ED-4DB2-BD59-A6C34878D82A}">
                    <a16:rowId xmlns:a16="http://schemas.microsoft.com/office/drawing/2014/main" val="1318335193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354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82729220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75311417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Гимназия №76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269628861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981522184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615436183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Лицей №59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790146102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084746927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139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458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858989722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419542246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3205164"/>
                  </a:ext>
                </a:extLst>
              </a:tr>
              <a:tr h="33273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"Школа бизнеса"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45966833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496209250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4203089637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3216734808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919754082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Лицей №3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902268895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034043808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217659066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1388560201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92" marR="9192" marT="9192" marB="0" anchor="b"/>
                </a:tc>
                <a:extLst>
                  <a:ext uri="{0D108BD9-81ED-4DB2-BD59-A6C34878D82A}">
                    <a16:rowId xmlns:a16="http://schemas.microsoft.com/office/drawing/2014/main" val="2837192628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499859"/>
              </p:ext>
            </p:extLst>
          </p:nvPr>
        </p:nvGraphicFramePr>
        <p:xfrm>
          <a:off x="4788024" y="2076868"/>
          <a:ext cx="4104457" cy="433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120">
                  <a:extLst>
                    <a:ext uri="{9D8B030D-6E8A-4147-A177-3AD203B41FA5}">
                      <a16:colId xmlns:a16="http://schemas.microsoft.com/office/drawing/2014/main" val="63124445"/>
                    </a:ext>
                  </a:extLst>
                </a:gridCol>
                <a:gridCol w="1416803">
                  <a:extLst>
                    <a:ext uri="{9D8B030D-6E8A-4147-A177-3AD203B41FA5}">
                      <a16:colId xmlns:a16="http://schemas.microsoft.com/office/drawing/2014/main" val="4045572822"/>
                    </a:ext>
                  </a:extLst>
                </a:gridCol>
                <a:gridCol w="815452">
                  <a:extLst>
                    <a:ext uri="{9D8B030D-6E8A-4147-A177-3AD203B41FA5}">
                      <a16:colId xmlns:a16="http://schemas.microsoft.com/office/drawing/2014/main" val="2905747276"/>
                    </a:ext>
                  </a:extLst>
                </a:gridCol>
                <a:gridCol w="678041">
                  <a:extLst>
                    <a:ext uri="{9D8B030D-6E8A-4147-A177-3AD203B41FA5}">
                      <a16:colId xmlns:a16="http://schemas.microsoft.com/office/drawing/2014/main" val="920346398"/>
                    </a:ext>
                  </a:extLst>
                </a:gridCol>
                <a:gridCol w="678041">
                  <a:extLst>
                    <a:ext uri="{9D8B030D-6E8A-4147-A177-3AD203B41FA5}">
                      <a16:colId xmlns:a16="http://schemas.microsoft.com/office/drawing/2014/main" val="3077252798"/>
                    </a:ext>
                  </a:extLst>
                </a:gridCol>
              </a:tblGrid>
              <a:tr h="1880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Муниципальный этап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568432"/>
                  </a:ext>
                </a:extLst>
              </a:tr>
              <a:tr h="1880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Победители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Призеры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Участники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ctr"/>
                </a:tc>
                <a:extLst>
                  <a:ext uri="{0D108BD9-81ED-4DB2-BD59-A6C34878D82A}">
                    <a16:rowId xmlns:a16="http://schemas.microsoft.com/office/drawing/2014/main" val="3959890268"/>
                  </a:ext>
                </a:extLst>
              </a:tr>
              <a:tr h="18918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№76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extLst>
                  <a:ext uri="{0D108BD9-81ED-4DB2-BD59-A6C34878D82A}">
                    <a16:rowId xmlns:a16="http://schemas.microsoft.com/office/drawing/2014/main" val="3063076257"/>
                  </a:ext>
                </a:extLst>
              </a:tr>
              <a:tr h="18918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Гимназия №1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extLst>
                  <a:ext uri="{0D108BD9-81ED-4DB2-BD59-A6C34878D82A}">
                    <a16:rowId xmlns:a16="http://schemas.microsoft.com/office/drawing/2014/main" val="3049584761"/>
                  </a:ext>
                </a:extLst>
              </a:tr>
              <a:tr h="18918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Гимназия №15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extLst>
                  <a:ext uri="{0D108BD9-81ED-4DB2-BD59-A6C34878D82A}">
                    <a16:rowId xmlns:a16="http://schemas.microsoft.com/office/drawing/2014/main" val="3901884139"/>
                  </a:ext>
                </a:extLst>
              </a:tr>
              <a:tr h="18918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extLst>
                  <a:ext uri="{0D108BD9-81ED-4DB2-BD59-A6C34878D82A}">
                    <a16:rowId xmlns:a16="http://schemas.microsoft.com/office/drawing/2014/main" val="1133293949"/>
                  </a:ext>
                </a:extLst>
              </a:tr>
              <a:tr h="18918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extLst>
                  <a:ext uri="{0D108BD9-81ED-4DB2-BD59-A6C34878D82A}">
                    <a16:rowId xmlns:a16="http://schemas.microsoft.com/office/drawing/2014/main" val="3918252449"/>
                  </a:ext>
                </a:extLst>
              </a:tr>
              <a:tr h="18918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extLst>
                  <a:ext uri="{0D108BD9-81ED-4DB2-BD59-A6C34878D82A}">
                    <a16:rowId xmlns:a16="http://schemas.microsoft.com/office/drawing/2014/main" val="2010137501"/>
                  </a:ext>
                </a:extLst>
              </a:tr>
              <a:tr h="18918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extLst>
                  <a:ext uri="{0D108BD9-81ED-4DB2-BD59-A6C34878D82A}">
                    <a16:rowId xmlns:a16="http://schemas.microsoft.com/office/drawing/2014/main" val="2178789218"/>
                  </a:ext>
                </a:extLst>
              </a:tr>
              <a:tr h="18918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СОШ №26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extLst>
                  <a:ext uri="{0D108BD9-81ED-4DB2-BD59-A6C34878D82A}">
                    <a16:rowId xmlns:a16="http://schemas.microsoft.com/office/drawing/2014/main" val="3910119456"/>
                  </a:ext>
                </a:extLst>
              </a:tr>
              <a:tr h="18918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extLst>
                  <a:ext uri="{0D108BD9-81ED-4DB2-BD59-A6C34878D82A}">
                    <a16:rowId xmlns:a16="http://schemas.microsoft.com/office/drawing/2014/main" val="3842841355"/>
                  </a:ext>
                </a:extLst>
              </a:tr>
              <a:tr h="18918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Лицей №59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extLst>
                  <a:ext uri="{0D108BD9-81ED-4DB2-BD59-A6C34878D82A}">
                    <a16:rowId xmlns:a16="http://schemas.microsoft.com/office/drawing/2014/main" val="729506538"/>
                  </a:ext>
                </a:extLst>
              </a:tr>
              <a:tr h="18918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extLst>
                  <a:ext uri="{0D108BD9-81ED-4DB2-BD59-A6C34878D82A}">
                    <a16:rowId xmlns:a16="http://schemas.microsoft.com/office/drawing/2014/main" val="3665307705"/>
                  </a:ext>
                </a:extLst>
              </a:tr>
              <a:tr h="18918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Гимназия №8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extLst>
                  <a:ext uri="{0D108BD9-81ED-4DB2-BD59-A6C34878D82A}">
                    <a16:rowId xmlns:a16="http://schemas.microsoft.com/office/drawing/2014/main" val="2356967548"/>
                  </a:ext>
                </a:extLst>
              </a:tr>
              <a:tr h="36710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Гимназия "Школа бизнеса"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extLst>
                  <a:ext uri="{0D108BD9-81ED-4DB2-BD59-A6C34878D82A}">
                    <a16:rowId xmlns:a16="http://schemas.microsoft.com/office/drawing/2014/main" val="245984767"/>
                  </a:ext>
                </a:extLst>
              </a:tr>
              <a:tr h="18918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extLst>
                  <a:ext uri="{0D108BD9-81ED-4DB2-BD59-A6C34878D82A}">
                    <a16:rowId xmlns:a16="http://schemas.microsoft.com/office/drawing/2014/main" val="3549616477"/>
                  </a:ext>
                </a:extLst>
              </a:tr>
              <a:tr h="18918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extLst>
                  <a:ext uri="{0D108BD9-81ED-4DB2-BD59-A6C34878D82A}">
                    <a16:rowId xmlns:a16="http://schemas.microsoft.com/office/drawing/2014/main" val="434573016"/>
                  </a:ext>
                </a:extLst>
              </a:tr>
              <a:tr h="18918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extLst>
                  <a:ext uri="{0D108BD9-81ED-4DB2-BD59-A6C34878D82A}">
                    <a16:rowId xmlns:a16="http://schemas.microsoft.com/office/drawing/2014/main" val="232145549"/>
                  </a:ext>
                </a:extLst>
              </a:tr>
              <a:tr h="18918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Лицей №3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extLst>
                  <a:ext uri="{0D108BD9-81ED-4DB2-BD59-A6C34878D82A}">
                    <a16:rowId xmlns:a16="http://schemas.microsoft.com/office/drawing/2014/main" val="2966796832"/>
                  </a:ext>
                </a:extLst>
              </a:tr>
              <a:tr h="18918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extLst>
                  <a:ext uri="{0D108BD9-81ED-4DB2-BD59-A6C34878D82A}">
                    <a16:rowId xmlns:a16="http://schemas.microsoft.com/office/drawing/2014/main" val="3916466315"/>
                  </a:ext>
                </a:extLst>
              </a:tr>
              <a:tr h="18918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extLst>
                  <a:ext uri="{0D108BD9-81ED-4DB2-BD59-A6C34878D82A}">
                    <a16:rowId xmlns:a16="http://schemas.microsoft.com/office/drawing/2014/main" val="2132119479"/>
                  </a:ext>
                </a:extLst>
              </a:tr>
              <a:tr h="18918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СОШ №29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F2F2F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1" marR="8501" marT="8501" marB="0" anchor="b"/>
                </a:tc>
                <a:extLst>
                  <a:ext uri="{0D108BD9-81ED-4DB2-BD59-A6C34878D82A}">
                    <a16:rowId xmlns:a16="http://schemas.microsoft.com/office/drawing/2014/main" val="1087691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0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5974</TotalTime>
  <Words>4725</Words>
  <Application>Microsoft Office PowerPoint</Application>
  <PresentationFormat>Экран (4:3)</PresentationFormat>
  <Paragraphs>2168</Paragraphs>
  <Slides>43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Microsoft YaHei</vt:lpstr>
      <vt:lpstr>Arial</vt:lpstr>
      <vt:lpstr>Calibri</vt:lpstr>
      <vt:lpstr>Cambria</vt:lpstr>
      <vt:lpstr>Georgia</vt:lpstr>
      <vt:lpstr>Times New Roman</vt:lpstr>
      <vt:lpstr>Тема Office</vt:lpstr>
      <vt:lpstr>Презентация PowerPoint</vt:lpstr>
      <vt:lpstr> Всероссийская  олимпиада школьников школьный  и муниципальный этапы (по 22 предметам)</vt:lpstr>
      <vt:lpstr>Всероссийская олимпиада школьников региональный, заключительный  этапы</vt:lpstr>
      <vt:lpstr>Результаты школьного и муниципального этапов ВОШ  2018-2019 уч. г.</vt:lpstr>
      <vt:lpstr>Результаты школьного и муниципального этапов ВОШ  2018-2019 уч. г.</vt:lpstr>
      <vt:lpstr>Результаты школьного и муниципального этапов ВОШ  2018-2019 уч. г.</vt:lpstr>
      <vt:lpstr>Результаты школьного и муниципального этапов ВОШ  2018-2019 уч. г.</vt:lpstr>
      <vt:lpstr>Результаты школьного и муниципального этапов ВОШ  2018-2019 уч. г.</vt:lpstr>
      <vt:lpstr>Результаты школьного и муниципального этапов ВОШ  2018-2019 уч. г.</vt:lpstr>
      <vt:lpstr>Результаты школьного и муниципального этапов ВОШ  2018-2019 уч. г.</vt:lpstr>
      <vt:lpstr>Количество победителей, призеров и участников регионального этапа всероссийской и региональной олимпиады школьников в 2018-2019 учебном году</vt:lpstr>
      <vt:lpstr>Региональный  этап всероссийской  олимпиады школьников</vt:lpstr>
      <vt:lpstr>Сравнительный анализ результатов  участия г. Сочи в региональном и заключительном этапе олимпиады</vt:lpstr>
      <vt:lpstr>Всероссийская олимпиада школьников выводы 2018-2019</vt:lpstr>
      <vt:lpstr> Всероссийская олимпиада школьников  задачи 2019-2020</vt:lpstr>
      <vt:lpstr> Всероссийская олимпиада школьников задачи 2019-2020</vt:lpstr>
      <vt:lpstr> Организация и проведение школьного, муниципального и регионального этапов всероссийской олимпиады школьников  в 2019-2020 учебном году</vt:lpstr>
      <vt:lpstr>График проведения  всероссийской олимпиады школьников </vt:lpstr>
      <vt:lpstr>Календарный график проведения школьного этапа всероссийской олимпиады школьников в 2019-2020 учебном году</vt:lpstr>
      <vt:lpstr>Календарный график проведения школьного этапа всероссийской олимпиады школьников в 2019-2020 учебном году</vt:lpstr>
      <vt:lpstr>Школьный этап по информатике</vt:lpstr>
      <vt:lpstr>Школьный этап по информатике</vt:lpstr>
      <vt:lpstr>Школьный этап по информатике</vt:lpstr>
      <vt:lpstr>Школьный этап по информатике</vt:lpstr>
      <vt:lpstr>Школьный этап по информатике</vt:lpstr>
      <vt:lpstr>Ответственным общеобразовательных  организаций города Сочи:</vt:lpstr>
      <vt:lpstr>На информационном стенде в зоне доступности школьников должны быть следующие сведения:</vt:lpstr>
      <vt:lpstr>График проведения муниципального этапа всероссийской олимпиады школьников в 2019-2020 учебном году</vt:lpstr>
      <vt:lpstr>График проведения регионального этапа всероссийской олимпиады школьников в 2019-2020 учебном году</vt:lpstr>
      <vt:lpstr>Презентация PowerPoint</vt:lpstr>
      <vt:lpstr>Учебно-тренировочные сборы</vt:lpstr>
      <vt:lpstr>Учебно-тренировочные сборы</vt:lpstr>
      <vt:lpstr>Учебно-тренировочные сборы</vt:lpstr>
      <vt:lpstr>Учебно-тренировочные сборы</vt:lpstr>
      <vt:lpstr>Презентация PowerPoint</vt:lpstr>
      <vt:lpstr>Международный экзамен DELF по французскому языку</vt:lpstr>
      <vt:lpstr>Международный экзамен DELF  по французскому языку</vt:lpstr>
      <vt:lpstr>Состав участников Международного экзамена DELF  по французскому языку  в 2018-2019 учебном году</vt:lpstr>
      <vt:lpstr>«Созвездие юных талантов 2020 г.»</vt:lpstr>
      <vt:lpstr>Презентация PowerPoint</vt:lpstr>
      <vt:lpstr>Сроки проведения и стоимость конкурсов в 2019-2020 учебном году</vt:lpstr>
      <vt:lpstr>Порядок проведения конкурсов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kwst</dc:creator>
  <cp:lastModifiedBy>Татьяна Т</cp:lastModifiedBy>
  <cp:revision>409</cp:revision>
  <cp:lastPrinted>2019-08-13T15:43:23Z</cp:lastPrinted>
  <dcterms:created xsi:type="dcterms:W3CDTF">2018-05-03T10:10:57Z</dcterms:created>
  <dcterms:modified xsi:type="dcterms:W3CDTF">2019-09-16T13:35:59Z</dcterms:modified>
</cp:coreProperties>
</file>